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3"/>
  </p:notesMasterIdLst>
  <p:sldIdLst>
    <p:sldId id="280" r:id="rId2"/>
    <p:sldId id="281" r:id="rId3"/>
    <p:sldId id="282" r:id="rId4"/>
    <p:sldId id="283" r:id="rId5"/>
    <p:sldId id="258" r:id="rId6"/>
    <p:sldId id="270" r:id="rId7"/>
    <p:sldId id="308" r:id="rId8"/>
    <p:sldId id="274" r:id="rId9"/>
    <p:sldId id="309" r:id="rId10"/>
    <p:sldId id="285" r:id="rId11"/>
    <p:sldId id="260" r:id="rId12"/>
    <p:sldId id="287" r:id="rId13"/>
    <p:sldId id="288" r:id="rId14"/>
    <p:sldId id="289" r:id="rId15"/>
    <p:sldId id="290" r:id="rId16"/>
    <p:sldId id="310" r:id="rId17"/>
    <p:sldId id="291" r:id="rId18"/>
    <p:sldId id="292" r:id="rId19"/>
    <p:sldId id="293" r:id="rId20"/>
    <p:sldId id="262" r:id="rId21"/>
    <p:sldId id="311" r:id="rId22"/>
    <p:sldId id="294" r:id="rId23"/>
    <p:sldId id="296" r:id="rId24"/>
    <p:sldId id="312" r:id="rId25"/>
    <p:sldId id="300" r:id="rId26"/>
    <p:sldId id="299" r:id="rId27"/>
    <p:sldId id="301" r:id="rId28"/>
    <p:sldId id="302" r:id="rId29"/>
    <p:sldId id="304" r:id="rId30"/>
    <p:sldId id="306" r:id="rId31"/>
    <p:sldId id="307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763" autoAdjust="0"/>
  </p:normalViewPr>
  <p:slideViewPr>
    <p:cSldViewPr>
      <p:cViewPr varScale="1">
        <p:scale>
          <a:sx n="61" d="100"/>
          <a:sy n="61" d="100"/>
        </p:scale>
        <p:origin x="21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A0AA408-DFC8-4581-BF82-447B07AB3AE5}" type="datetimeFigureOut">
              <a:rPr lang="en-US"/>
              <a:pPr>
                <a:defRPr/>
              </a:pPr>
              <a:t>12/3/2015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F54F1E-4820-4A7A-8E14-A9508E7B82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6120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2BF4290-4498-4F20-8FA6-E325EAFEA830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10947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44C25CA-8F6F-4861-9167-455E850B20CD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86776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305AE85-EB20-4E4E-8F20-1E5873C08B62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56868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8FBFCE-24B5-4012-88E0-6BBBF3D7A9C9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33768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 dirty="0" smtClean="0"/>
              <a:t>What is the cost of using someone else’s money?</a:t>
            </a:r>
          </a:p>
          <a:p>
            <a:pPr eaLnBrk="1" hangingPunct="1"/>
            <a:r>
              <a:rPr lang="en-US" altLang="en-US" b="1" dirty="0" smtClean="0"/>
              <a:t>Interest</a:t>
            </a:r>
          </a:p>
          <a:p>
            <a:pPr eaLnBrk="1" hangingPunct="1"/>
            <a:r>
              <a:rPr lang="en-US" altLang="en-US" b="1" dirty="0" smtClean="0"/>
              <a:t>What are the factors for calculating interest?</a:t>
            </a:r>
          </a:p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</a:rPr>
              <a:t>Principal</a:t>
            </a:r>
            <a:r>
              <a:rPr lang="en-US" altLang="en-US" dirty="0" smtClean="0"/>
              <a:t>, </a:t>
            </a:r>
            <a:r>
              <a:rPr lang="en-US" altLang="en-US" b="1" dirty="0" smtClean="0">
                <a:solidFill>
                  <a:srgbClr val="0000FF"/>
                </a:solidFill>
              </a:rPr>
              <a:t>P = </a:t>
            </a:r>
            <a:r>
              <a:rPr lang="en-US" altLang="en-US" dirty="0" smtClean="0"/>
              <a:t>Amount of the loan</a:t>
            </a:r>
          </a:p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</a:rPr>
              <a:t>Interest Rate</a:t>
            </a:r>
            <a:r>
              <a:rPr lang="en-US" altLang="en-US" dirty="0" smtClean="0"/>
              <a:t>, </a:t>
            </a:r>
            <a:r>
              <a:rPr lang="en-US" altLang="en-US" b="1" dirty="0" smtClean="0">
                <a:solidFill>
                  <a:srgbClr val="0000FF"/>
                </a:solidFill>
              </a:rPr>
              <a:t>R = </a:t>
            </a:r>
            <a:r>
              <a:rPr lang="en-US" altLang="en-US" dirty="0" smtClean="0"/>
              <a:t>Percent of interest charged or earned.</a:t>
            </a:r>
          </a:p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</a:rPr>
              <a:t>Time</a:t>
            </a:r>
            <a:r>
              <a:rPr lang="en-US" altLang="en-US" dirty="0" smtClean="0"/>
              <a:t>, </a:t>
            </a:r>
            <a:r>
              <a:rPr lang="en-US" altLang="en-US" b="1" dirty="0" smtClean="0">
                <a:solidFill>
                  <a:srgbClr val="0000FF"/>
                </a:solidFill>
              </a:rPr>
              <a:t>T = </a:t>
            </a:r>
            <a:r>
              <a:rPr lang="en-US" altLang="en-US" dirty="0" smtClean="0"/>
              <a:t>Length of time for which interest will be charged, usually expressed in years or parts of a year.</a:t>
            </a:r>
          </a:p>
          <a:p>
            <a:pPr eaLnBrk="1" hangingPunct="1"/>
            <a:r>
              <a:rPr lang="en-US" altLang="en-US" b="1" dirty="0" smtClean="0"/>
              <a:t>What is the formula for calculating simple interest?</a:t>
            </a:r>
          </a:p>
          <a:p>
            <a:pPr eaLnBrk="1" hangingPunct="1"/>
            <a:r>
              <a:rPr lang="en-US" altLang="en-US" dirty="0" smtClean="0"/>
              <a:t>The formula for computing simple interest is </a:t>
            </a:r>
            <a:r>
              <a:rPr lang="en-US" altLang="en-US" b="1" dirty="0" smtClean="0">
                <a:solidFill>
                  <a:srgbClr val="0000FF"/>
                </a:solidFill>
              </a:rPr>
              <a:t>I    </a:t>
            </a:r>
            <a:r>
              <a:rPr lang="en-US" altLang="en-US" b="1" dirty="0" smtClean="0">
                <a:solidFill>
                  <a:srgbClr val="FF0000"/>
                </a:solidFill>
              </a:rPr>
              <a:t>=</a:t>
            </a:r>
            <a:r>
              <a:rPr lang="en-US" altLang="en-US" b="1" dirty="0" smtClean="0">
                <a:solidFill>
                  <a:srgbClr val="0000FF"/>
                </a:solidFill>
              </a:rPr>
              <a:t>      P    </a:t>
            </a:r>
            <a:r>
              <a:rPr lang="en-US" altLang="en-US" b="1" dirty="0" smtClean="0">
                <a:solidFill>
                  <a:srgbClr val="FF0000"/>
                </a:solidFill>
              </a:rPr>
              <a:t>x     </a:t>
            </a:r>
            <a:r>
              <a:rPr lang="en-US" altLang="en-US" b="1" dirty="0" smtClean="0">
                <a:solidFill>
                  <a:srgbClr val="0000FF"/>
                </a:solidFill>
              </a:rPr>
              <a:t>R</a:t>
            </a:r>
            <a:r>
              <a:rPr lang="en-US" altLang="en-US" b="1" dirty="0" smtClean="0">
                <a:solidFill>
                  <a:srgbClr val="FF0000"/>
                </a:solidFill>
              </a:rPr>
              <a:t>     x    </a:t>
            </a:r>
            <a:r>
              <a:rPr lang="en-US" altLang="en-US" b="1" dirty="0" smtClean="0">
                <a:solidFill>
                  <a:srgbClr val="0000FF"/>
                </a:solidFill>
              </a:rPr>
              <a:t>T</a:t>
            </a:r>
            <a:endParaRPr lang="en-US" altLang="en-US" b="1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CD0F3C4-A65D-41F1-8CEC-6EE7CEE69F47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44374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How is time determined for a loan for each of the following lengths?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1400" b="1" dirty="0" smtClean="0"/>
              <a:t>Years</a:t>
            </a:r>
            <a:r>
              <a:rPr lang="en-US" altLang="en-US" dirty="0" smtClean="0"/>
              <a:t>=multiply by the number of years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b="1" dirty="0" smtClean="0"/>
              <a:t>Months</a:t>
            </a:r>
            <a:r>
              <a:rPr lang="en-US" altLang="en-US" dirty="0" smtClean="0"/>
              <a:t>=multiply by the portion of the year. Such as 2 months =2/12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b="1" dirty="0" smtClean="0"/>
              <a:t>Days</a:t>
            </a:r>
            <a:r>
              <a:rPr lang="en-US" altLang="en-US" dirty="0" smtClean="0"/>
              <a:t>=portion of the year such as 30/360</a:t>
            </a:r>
          </a:p>
          <a:p>
            <a:pPr lvl="1" eaLnBrk="1" hangingPunct="1">
              <a:spcBef>
                <a:spcPct val="0"/>
              </a:spcBef>
            </a:pPr>
            <a:endParaRPr lang="en-US" alt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How is the maturity date calculated?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 dirty="0" smtClean="0"/>
              <a:t>Months</a:t>
            </a:r>
            <a:r>
              <a:rPr lang="en-US" altLang="en-US" dirty="0" smtClean="0"/>
              <a:t>-the maturity date is the same day of the month that the loan was made.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 dirty="0" smtClean="0"/>
              <a:t>Days</a:t>
            </a:r>
            <a:r>
              <a:rPr lang="en-US" altLang="en-US" dirty="0" smtClean="0"/>
              <a:t>-Determine the day the loan was made, and then count the exact number of days of maturity. 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How is a decreasing loan payment calculated?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Interest is calculated on the amount of the loan that is unpaid.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What is APR?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Annual Percentage Rate - A disclosure required by law for a credit agreement.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What is disclosed in APR?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 smtClean="0"/>
              <a:t>Percentage cost of credit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 smtClean="0"/>
              <a:t>Service fees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720A900-4F13-42C5-8CF9-E74DFB51F7C1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52801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How is a decreasing loan payment calculated?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Interest is calculated on the amount of the loan that is unpaid.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What is APR?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Annual Percentage Rate - A disclosure required by law for a credit agreement.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What is disclosed in APR?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 smtClean="0"/>
              <a:t>Percentage cost of credit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 smtClean="0"/>
              <a:t>Service fees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54F1E-4820-4A7A-8E14-A9508E7B82AC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66976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17B6C67-97E7-4945-B289-30B031DCA60F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04317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95FCB57-B15A-4CF7-AE1A-13ACD7680C3A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95867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smtClean="0"/>
              <a:t>What is character?</a:t>
            </a:r>
          </a:p>
          <a:p>
            <a:pPr eaLnBrk="1" hangingPunct="1"/>
            <a:r>
              <a:rPr lang="en-US" altLang="en-US" b="1" smtClean="0"/>
              <a:t>Character</a:t>
            </a:r>
            <a:r>
              <a:rPr lang="en-US" altLang="en-US" smtClean="0"/>
              <a:t> is:</a:t>
            </a:r>
          </a:p>
          <a:p>
            <a:pPr lvl="1" eaLnBrk="1" hangingPunct="1"/>
            <a:r>
              <a:rPr lang="en-US" altLang="en-US" smtClean="0"/>
              <a:t>Honesty to pay a debt when it is due.</a:t>
            </a:r>
          </a:p>
          <a:p>
            <a:pPr lvl="1" eaLnBrk="1" hangingPunct="1"/>
            <a:r>
              <a:rPr lang="en-US" altLang="en-US" smtClean="0"/>
              <a:t>How past debt obligations were handled.</a:t>
            </a:r>
          </a:p>
          <a:p>
            <a:pPr eaLnBrk="1" hangingPunct="1"/>
            <a:r>
              <a:rPr lang="en-US" altLang="en-US" b="1" smtClean="0"/>
              <a:t>What is capacity?</a:t>
            </a:r>
          </a:p>
          <a:p>
            <a:pPr eaLnBrk="1" hangingPunct="1"/>
            <a:r>
              <a:rPr lang="en-US" altLang="en-US" b="1" smtClean="0"/>
              <a:t>Capacity</a:t>
            </a:r>
            <a:r>
              <a:rPr lang="en-US" altLang="en-US" smtClean="0"/>
              <a:t> refers to how much debt can comfortably be handled.</a:t>
            </a:r>
          </a:p>
          <a:p>
            <a:pPr eaLnBrk="1" hangingPunct="1"/>
            <a:r>
              <a:rPr lang="en-US" altLang="en-US" b="1" smtClean="0"/>
              <a:t>What is capital?</a:t>
            </a:r>
          </a:p>
          <a:p>
            <a:pPr eaLnBrk="1" hangingPunct="1"/>
            <a:r>
              <a:rPr lang="en-US" altLang="en-US" b="1" smtClean="0"/>
              <a:t>Capital</a:t>
            </a:r>
            <a:r>
              <a:rPr lang="en-US" altLang="en-US" smtClean="0"/>
              <a:t> is current available assets that could be used to repay debt if income was</a:t>
            </a:r>
            <a:r>
              <a:rPr lang="en-US" altLang="en-US" smtClean="0">
                <a:solidFill>
                  <a:srgbClr val="FF0000"/>
                </a:solidFill>
              </a:rPr>
              <a:t> </a:t>
            </a:r>
            <a:r>
              <a:rPr lang="en-US" altLang="en-US" smtClean="0"/>
              <a:t>to become unavailable.</a:t>
            </a:r>
          </a:p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1B540E2-67DA-4EEA-9CD9-7DFCCB990E6F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003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b="1" dirty="0" smtClean="0"/>
              <a:t>What is a credit application?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dirty="0" smtClean="0"/>
              <a:t>Credit Application:</a:t>
            </a:r>
          </a:p>
          <a:p>
            <a:r>
              <a:rPr lang="en-US" altLang="en-US" b="1" dirty="0" smtClean="0"/>
              <a:t>What </a:t>
            </a:r>
            <a:r>
              <a:rPr lang="en-US" altLang="en-US" b="1" dirty="0" smtClean="0"/>
              <a:t>is credit data?</a:t>
            </a:r>
          </a:p>
          <a:p>
            <a:r>
              <a:rPr lang="en-US" altLang="en-US" dirty="0" smtClean="0"/>
              <a:t>Credit data make up the information that applicants provide on credit applications.</a:t>
            </a:r>
          </a:p>
          <a:p>
            <a:r>
              <a:rPr lang="en-US" altLang="en-US" b="1" dirty="0" smtClean="0"/>
              <a:t>How is credit data verified?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Documentation of credit data may be verified by: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Employers (former and current)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Type of data: Employment dates and salary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Financial institutions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Type of data: Saving or checking accounts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Personal references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Type of data: Manner how personal business is conducted</a:t>
            </a:r>
          </a:p>
          <a:p>
            <a:endParaRPr lang="en-US" altLang="en-US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A798758-1E54-4E3A-AE4C-87954F4244A3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420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BA357F9-46A8-49FE-B47E-A88D29DF7025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82066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What is a credit bureau?</a:t>
            </a:r>
          </a:p>
          <a:p>
            <a:r>
              <a:rPr lang="en-US" altLang="en-US" dirty="0" smtClean="0"/>
              <a:t>Credit bureaus sell lenders credit information about credit users.</a:t>
            </a:r>
          </a:p>
          <a:p>
            <a:r>
              <a:rPr lang="en-US" altLang="en-US" dirty="0" smtClean="0"/>
              <a:t>What information do credit bureaus provide?</a:t>
            </a:r>
          </a:p>
          <a:p>
            <a:r>
              <a:rPr lang="en-US" altLang="en-US" dirty="0" smtClean="0"/>
              <a:t>They provide debt records, payment history, and if any action has been taken to collect overdue bills about potential debtors. </a:t>
            </a:r>
          </a:p>
          <a:p>
            <a:r>
              <a:rPr lang="en-US" altLang="en-US" dirty="0" smtClean="0"/>
              <a:t>What are the three main credit bureaus?</a:t>
            </a:r>
          </a:p>
          <a:p>
            <a:r>
              <a:rPr lang="en-US" altLang="en-US" dirty="0" smtClean="0"/>
              <a:t>Equifax, TransUnion, and Experian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65DB341-94FC-4163-A814-8A2D42BD910B}" type="slidenum">
              <a:rPr lang="en-US" altLang="en-US"/>
              <a:pPr eaLnBrk="1" hangingPunct="1"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35759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r>
              <a:rPr lang="en-US" altLang="en-US" b="1" dirty="0" smtClean="0"/>
              <a:t>What is a credit contract?</a:t>
            </a:r>
          </a:p>
          <a:p>
            <a:r>
              <a:rPr lang="en-US" altLang="en-US" b="1" dirty="0" smtClean="0"/>
              <a:t>Credit contracts </a:t>
            </a:r>
            <a:r>
              <a:rPr lang="en-US" altLang="en-US" dirty="0" smtClean="0"/>
              <a:t>are legal binding documents that allow debtors to use credit to obtain goods and services. </a:t>
            </a:r>
          </a:p>
          <a:p>
            <a:r>
              <a:rPr lang="en-US" altLang="en-US" b="1" dirty="0" smtClean="0"/>
              <a:t>What should debtors know before signing a credit contract?</a:t>
            </a:r>
          </a:p>
          <a:p>
            <a:r>
              <a:rPr lang="en-US" altLang="en-US" dirty="0" smtClean="0"/>
              <a:t>Debtors should know the content of the credit contract before signing such as:</a:t>
            </a:r>
          </a:p>
          <a:p>
            <a:r>
              <a:rPr lang="en-US" altLang="en-US" dirty="0" smtClean="0"/>
              <a:t>Amount of finance charges</a:t>
            </a:r>
          </a:p>
          <a:p>
            <a:r>
              <a:rPr lang="en-US" altLang="en-US" dirty="0" smtClean="0"/>
              <a:t>Repairs covered </a:t>
            </a:r>
          </a:p>
          <a:p>
            <a:r>
              <a:rPr lang="en-US" altLang="en-US" dirty="0" smtClean="0"/>
              <a:t>Add-on features</a:t>
            </a:r>
          </a:p>
          <a:p>
            <a:r>
              <a:rPr lang="en-US" altLang="en-US" dirty="0" smtClean="0"/>
              <a:t>Reduction of finance charge if contract paid in full prior to ending date</a:t>
            </a:r>
          </a:p>
          <a:p>
            <a:r>
              <a:rPr lang="en-US" altLang="en-US" dirty="0" smtClean="0"/>
              <a:t>Receive the copy of the contract</a:t>
            </a:r>
          </a:p>
          <a:p>
            <a:r>
              <a:rPr lang="en-US" altLang="en-US" dirty="0" smtClean="0"/>
              <a:t>Repossession conditions</a:t>
            </a:r>
          </a:p>
          <a:p>
            <a:pPr marL="0" lvl="1" eaLnBrk="1" hangingPunct="1"/>
            <a:r>
              <a:rPr lang="en-US" altLang="en-US" b="1" dirty="0" smtClean="0"/>
              <a:t>What is a statement of account?</a:t>
            </a:r>
          </a:p>
          <a:p>
            <a:pPr marL="0" lvl="1" eaLnBrk="1" hangingPunct="1"/>
            <a:r>
              <a:rPr lang="en-US" altLang="en-US" dirty="0" smtClean="0"/>
              <a:t>A record of the transactions completed during a billing period. Comes monthly once credit is granted and purchases are made on credit.</a:t>
            </a:r>
          </a:p>
          <a:p>
            <a:pPr marL="0" lvl="1" eaLnBrk="1" hangingPunct="1"/>
            <a:r>
              <a:rPr lang="en-US" altLang="en-US" b="1" dirty="0" smtClean="0"/>
              <a:t>What kind of information may be found on the statement of account?</a:t>
            </a:r>
          </a:p>
          <a:p>
            <a:pPr eaLnBrk="1" hangingPunct="1">
              <a:buFontTx/>
              <a:buChar char="•"/>
            </a:pPr>
            <a:r>
              <a:rPr lang="en-US" altLang="en-US" dirty="0" smtClean="0"/>
              <a:t>Balance due</a:t>
            </a:r>
          </a:p>
          <a:p>
            <a:pPr eaLnBrk="1" hangingPunct="1">
              <a:buFontTx/>
              <a:buChar char="•"/>
            </a:pPr>
            <a:r>
              <a:rPr lang="en-US" altLang="en-US" dirty="0" smtClean="0"/>
              <a:t>Amounts charged or credited during the billing period</a:t>
            </a:r>
          </a:p>
          <a:p>
            <a:pPr eaLnBrk="1" hangingPunct="1">
              <a:buFontTx/>
              <a:buChar char="•"/>
            </a:pPr>
            <a:r>
              <a:rPr lang="en-US" altLang="en-US" dirty="0" smtClean="0"/>
              <a:t>Current balance</a:t>
            </a:r>
          </a:p>
          <a:p>
            <a:pPr eaLnBrk="1" hangingPunct="1">
              <a:buFontTx/>
              <a:buChar char="•"/>
            </a:pPr>
            <a:r>
              <a:rPr lang="en-US" altLang="en-US" dirty="0" smtClean="0"/>
              <a:t>Minimum amount of next payment</a:t>
            </a:r>
          </a:p>
          <a:p>
            <a:endParaRPr lang="en-US" altLang="en-US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536E86D-6B66-4B6A-B1B0-D7B800FFC207}" type="slidenum">
              <a:rPr lang="en-US" altLang="en-US"/>
              <a:pPr eaLnBrk="1" hangingPunct="1"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11328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eaLnBrk="1" hangingPunct="1"/>
            <a:r>
              <a:rPr lang="en-US" altLang="en-US" dirty="0" smtClean="0"/>
              <a:t>A record of the transactions completed during a billing period. Comes monthly once credit is granted and purchases are made on credit.</a:t>
            </a:r>
          </a:p>
          <a:p>
            <a:pPr marL="0" lvl="1" eaLnBrk="1" hangingPunct="1"/>
            <a:r>
              <a:rPr lang="en-US" altLang="en-US" b="1" dirty="0" smtClean="0"/>
              <a:t>What kind of information may be found on the statement of account?</a:t>
            </a:r>
          </a:p>
          <a:p>
            <a:pPr eaLnBrk="1" hangingPunct="1">
              <a:buFontTx/>
              <a:buChar char="•"/>
            </a:pPr>
            <a:r>
              <a:rPr lang="en-US" altLang="en-US" dirty="0" smtClean="0"/>
              <a:t>Balance due</a:t>
            </a:r>
          </a:p>
          <a:p>
            <a:pPr eaLnBrk="1" hangingPunct="1">
              <a:buFontTx/>
              <a:buChar char="•"/>
            </a:pPr>
            <a:r>
              <a:rPr lang="en-US" altLang="en-US" dirty="0" smtClean="0"/>
              <a:t>Amounts charged or credited during the billing period</a:t>
            </a:r>
          </a:p>
          <a:p>
            <a:pPr eaLnBrk="1" hangingPunct="1">
              <a:buFontTx/>
              <a:buChar char="•"/>
            </a:pPr>
            <a:r>
              <a:rPr lang="en-US" altLang="en-US" dirty="0" smtClean="0"/>
              <a:t>Current balance</a:t>
            </a:r>
          </a:p>
          <a:p>
            <a:pPr eaLnBrk="1" hangingPunct="1">
              <a:buFontTx/>
              <a:buChar char="•"/>
            </a:pPr>
            <a:r>
              <a:rPr lang="en-US" altLang="en-US" dirty="0" smtClean="0"/>
              <a:t>Minimum amount of next payment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54F1E-4820-4A7A-8E14-A9508E7B82AC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00939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AF81A3A-0D0B-4F91-AD2B-2767123C13DF}" type="slidenum">
              <a:rPr lang="en-US" altLang="en-US"/>
              <a:pPr eaLnBrk="1" hangingPunct="1"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99358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EFFF0E2-93B6-4AC9-AE83-7605EB8FC5B5}" type="slidenum">
              <a:rPr lang="en-US" altLang="en-US"/>
              <a:pPr eaLnBrk="1" hangingPunct="1"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503812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C026C46-5F87-40B6-BBF2-B7D715E22BCD}" type="slidenum">
              <a:rPr lang="en-US" altLang="en-US"/>
              <a:pPr eaLnBrk="1" hangingPunct="1"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383970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577A954-1DF2-412E-AFD6-01DB1E60A7EC}" type="slidenum">
              <a:rPr lang="en-US" altLang="en-US"/>
              <a:pPr eaLnBrk="1" hangingPunct="1"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308422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3314E76-2B97-4368-A458-B1C2B5656DA7}" type="slidenum">
              <a:rPr lang="en-US" altLang="en-US"/>
              <a:pPr eaLnBrk="1" hangingPunct="1"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551075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34B01D1-703F-4F45-B36F-5C4F74C1C241}" type="slidenum">
              <a:rPr lang="en-US" altLang="en-US"/>
              <a:pPr eaLnBrk="1" hangingPunct="1"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254770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 dirty="0" smtClean="0"/>
              <a:t>What forms of credit assistance are available?</a:t>
            </a:r>
          </a:p>
          <a:p>
            <a:r>
              <a:rPr lang="en-US" altLang="en-US" b="1" dirty="0" smtClean="0"/>
              <a:t>Debt repayment plan</a:t>
            </a:r>
          </a:p>
          <a:p>
            <a:pPr lvl="1"/>
            <a:r>
              <a:rPr lang="en-US" altLang="en-US" dirty="0" smtClean="0"/>
              <a:t>Is an agreement between a creditor and debtor that allows the debtor to pay off a debt with more manageable payment plan.</a:t>
            </a:r>
          </a:p>
          <a:p>
            <a:r>
              <a:rPr lang="en-US" altLang="en-US" b="1" dirty="0" smtClean="0"/>
              <a:t>Credit counseling </a:t>
            </a:r>
          </a:p>
          <a:p>
            <a:pPr lvl="1"/>
            <a:r>
              <a:rPr lang="en-US" altLang="en-US" dirty="0" smtClean="0"/>
              <a:t>Provides information on actions to take in order to manage debt.</a:t>
            </a:r>
          </a:p>
          <a:p>
            <a:r>
              <a:rPr lang="en-US" altLang="en-US" b="1" dirty="0" smtClean="0"/>
              <a:t>Bankruptcy</a:t>
            </a:r>
          </a:p>
          <a:p>
            <a:pPr lvl="1"/>
            <a:r>
              <a:rPr lang="en-US" altLang="en-US" dirty="0" smtClean="0"/>
              <a:t>May be used by debtors to reduce debt or amount owed to creditors.</a:t>
            </a:r>
          </a:p>
          <a:p>
            <a:endParaRPr lang="en-US" altLang="en-US" dirty="0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AB3E408-B425-40B6-BA4F-97019E127E25}" type="slidenum">
              <a:rPr lang="en-US" altLang="en-US"/>
              <a:pPr eaLnBrk="1" hangingPunct="1"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766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7546F49-2D56-4D4D-9942-212E7B7BDECE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0133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1350CCC-FA48-4150-B84D-2D58621A0967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1189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b="1" smtClean="0"/>
              <a:t>What is credit?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 smtClean="0">
                <a:solidFill>
                  <a:srgbClr val="FF0000"/>
                </a:solidFill>
              </a:rPr>
              <a:t>Credit</a:t>
            </a:r>
            <a:r>
              <a:rPr lang="en-US" altLang="en-US" smtClean="0"/>
              <a:t> is an agreement to obtain money, goods or services now in exchange for a promise to pay in the future.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 smtClean="0"/>
              <a:t>What is trade credit?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 smtClean="0"/>
              <a:t>Trade credit </a:t>
            </a:r>
            <a:r>
              <a:rPr lang="en-US" altLang="en-US" smtClean="0"/>
              <a:t>occurs when a company receives goods from a supplier and pays for them later.</a:t>
            </a:r>
          </a:p>
          <a:p>
            <a:pPr eaLnBrk="1" hangingPunct="1"/>
            <a:r>
              <a:rPr lang="en-US" altLang="en-US" b="1" smtClean="0"/>
              <a:t>What are the main types of credit?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 smtClean="0"/>
              <a:t>Charge accounts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 smtClean="0"/>
              <a:t>Credit cards</a:t>
            </a:r>
            <a:r>
              <a:rPr lang="en-US" altLang="en-US" smtClean="0"/>
              <a:t> </a:t>
            </a:r>
            <a:endParaRPr lang="en-US" altLang="en-US" b="1" smtClean="0"/>
          </a:p>
          <a:p>
            <a:pPr eaLnBrk="1" hangingPunct="1">
              <a:spcBef>
                <a:spcPct val="0"/>
              </a:spcBef>
            </a:pPr>
            <a:r>
              <a:rPr lang="en-US" altLang="en-US" b="1" smtClean="0"/>
              <a:t>Installment sales credit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 smtClean="0"/>
              <a:t>Consumer loans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3D1DDE3-B5ED-4A0B-B881-DE37E8FB2FAF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5863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1100" b="1" dirty="0" smtClean="0"/>
              <a:t>What is a charge account?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100" b="1" dirty="0" smtClean="0"/>
              <a:t>Charge account </a:t>
            </a:r>
            <a:r>
              <a:rPr lang="en-US" altLang="en-US" sz="1100" dirty="0" smtClean="0"/>
              <a:t>is a contract between creditors and debtors. Charge accounts allow debtors (customers) to receive goods or services from suppliers (creditor) and pay for them at a later date.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100" b="1" dirty="0" smtClean="0"/>
              <a:t>What are some examples of a charge account?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100" dirty="0" smtClean="0"/>
              <a:t>Types and examples: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100" dirty="0" smtClean="0"/>
              <a:t>Regular - A charge account with an electrician who re-wired a house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100" dirty="0" smtClean="0"/>
              <a:t>Budget - A charge account with Progress Energy utility company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100" dirty="0" smtClean="0"/>
              <a:t>Revolving - Home equity credit line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100" b="1" dirty="0" smtClean="0"/>
              <a:t>What is a credit card?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100" dirty="0" smtClean="0"/>
              <a:t>A </a:t>
            </a:r>
            <a:r>
              <a:rPr lang="en-US" altLang="en-US" sz="1100" b="1" dirty="0" smtClean="0"/>
              <a:t>Credit card </a:t>
            </a:r>
            <a:r>
              <a:rPr lang="en-US" altLang="en-US" sz="1100" dirty="0" smtClean="0"/>
              <a:t>allows debtors (customers) to receive goods and services from suppliers (creditor) using credit cards and pay for them later.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100" b="1" dirty="0" smtClean="0"/>
              <a:t>What are some examples of a credit card?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100" dirty="0" smtClean="0"/>
              <a:t>Types and examples: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100" dirty="0" smtClean="0"/>
              <a:t>Bank - </a:t>
            </a:r>
            <a:r>
              <a:rPr lang="en-US" altLang="en-US" sz="1100" dirty="0" err="1" smtClean="0"/>
              <a:t>Mastercard</a:t>
            </a:r>
            <a:r>
              <a:rPr lang="en-US" altLang="en-US" sz="1100" dirty="0" smtClean="0"/>
              <a:t> and VISA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100" dirty="0" smtClean="0"/>
              <a:t>Travel and Entertainment - American Express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100" dirty="0" smtClean="0"/>
              <a:t>Oil company - BP Oil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100" dirty="0" smtClean="0"/>
              <a:t>Retail store - Belk</a:t>
            </a:r>
          </a:p>
          <a:p>
            <a:endParaRPr lang="en-US" altLang="en-US" sz="1100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BD68A59-4718-4FF9-8BEF-4FEF4F47F5FA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7727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54F1E-4820-4A7A-8E14-A9508E7B82AC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05038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1100" b="1" dirty="0" smtClean="0"/>
              <a:t>What is an installment sales credit?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100" b="1" dirty="0" smtClean="0"/>
              <a:t>Installment sales credit</a:t>
            </a:r>
            <a:r>
              <a:rPr lang="en-US" altLang="en-US" sz="1100" dirty="0" smtClean="0"/>
              <a:t> is a contract issued by the seller that requires intermittent payments at specified times such as bi-weekly or monthly.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100" b="1" dirty="0" smtClean="0"/>
              <a:t>What is an example?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100" dirty="0" smtClean="0"/>
              <a:t>Example - Rooms To Go Furniture Store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100" b="1" dirty="0" smtClean="0"/>
              <a:t>What is a consumer loan?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100" b="1" dirty="0" smtClean="0"/>
              <a:t>Consumer loans </a:t>
            </a:r>
            <a:r>
              <a:rPr lang="en-US" altLang="en-US" sz="1100" dirty="0" smtClean="0"/>
              <a:t>require debtors to make monthly payments of a specified amount for a period of time.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100" b="1" dirty="0" smtClean="0"/>
              <a:t>What is an example?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100" dirty="0" smtClean="0"/>
              <a:t>Example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100" dirty="0" smtClean="0"/>
              <a:t>Borrowing $1,000 from a bank and agreeing to make $100 payments for ten months</a:t>
            </a:r>
          </a:p>
          <a:p>
            <a:r>
              <a:rPr lang="en-US" altLang="en-US" sz="1100" b="1" dirty="0" smtClean="0"/>
              <a:t>What is a promissory note?</a:t>
            </a:r>
          </a:p>
          <a:p>
            <a:r>
              <a:rPr lang="en-US" altLang="en-US" sz="1100" dirty="0" smtClean="0"/>
              <a:t>Promissory note – a written promise to repay based on a debtor’s excellent credit history.</a:t>
            </a:r>
          </a:p>
          <a:p>
            <a:r>
              <a:rPr lang="en-US" altLang="en-US" sz="1100" b="1" dirty="0" smtClean="0"/>
              <a:t>Why is collateral or a cosigner used? </a:t>
            </a:r>
          </a:p>
          <a:p>
            <a:r>
              <a:rPr lang="en-US" altLang="en-US" sz="1100" dirty="0" smtClean="0"/>
              <a:t>The lender may need some guarantee that you will repay or to know that someone will be responsible for the loan.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B438E3F-14C6-4423-9094-545D5A49FF51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66373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C8A0D72-5DA8-4617-952A-F6D18D2E66F8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1903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3"/>
            <a:ext cx="5917679" cy="255498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76937" y="1828799"/>
            <a:ext cx="990599" cy="228659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10" y="3264407"/>
            <a:ext cx="3859795" cy="228659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7DCDF7E7-DBE2-4CA8-876F-A27FEF1A0C4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4277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5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8158B7DD-CE7E-4414-B66E-CE16066DD66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471292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8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8158B7DD-CE7E-4414-B66E-CE16066DD66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02914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2" name="TextBox 11"/>
          <p:cNvSpPr txBox="1"/>
          <p:nvPr/>
        </p:nvSpPr>
        <p:spPr bwMode="gray">
          <a:xfrm>
            <a:off x="7033422" y="2898648"/>
            <a:ext cx="6605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”</a:t>
            </a:r>
          </a:p>
        </p:txBody>
      </p:sp>
      <p:sp>
        <p:nvSpPr>
          <p:cNvPr id="11" name="TextBox 10"/>
          <p:cNvSpPr txBox="1"/>
          <p:nvPr/>
        </p:nvSpPr>
        <p:spPr bwMode="gray">
          <a:xfrm>
            <a:off x="651683" y="589767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58" y="903421"/>
            <a:ext cx="6160385" cy="2895658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5"/>
            <a:ext cx="6422005" cy="102406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8158B7DD-CE7E-4414-B66E-CE16066DD66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5769433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36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8158B7DD-CE7E-4414-B66E-CE16066DD66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38668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2305"/>
            <a:ext cx="6423592" cy="71466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2313433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5"/>
            <a:ext cx="2313432" cy="287771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2" y="2489200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2" y="3147165"/>
            <a:ext cx="2326749" cy="286987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1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1" y="3147164"/>
            <a:ext cx="2313740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8158B7DD-CE7E-4414-B66E-CE16066DD66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2595059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461" y="4180095"/>
            <a:ext cx="229904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2743" y="2486221"/>
            <a:ext cx="2021456" cy="14503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1"/>
          </p:nvPr>
        </p:nvSpPr>
        <p:spPr>
          <a:xfrm>
            <a:off x="881461" y="4837558"/>
            <a:ext cx="2298410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4318" y="4179596"/>
            <a:ext cx="231779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509453"/>
            <a:ext cx="2025182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37558"/>
            <a:ext cx="2330903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1" y="4179595"/>
            <a:ext cx="229949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509453"/>
            <a:ext cx="2018839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1" y="4837558"/>
            <a:ext cx="229949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8158B7DD-CE7E-4414-B66E-CE16066DD66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1386016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CA4586B0-0F44-40A4-9C95-7920CBBE40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73325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077347" cy="457199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EE2A3DB6-2A31-457B-98E8-A26A268BDFC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2991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B243A003-64BE-4CC3-90B7-E60A8E249E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6196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 bwMode="gray"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257588"/>
            <a:ext cx="3101765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7"/>
            <a:ext cx="3054653" cy="302034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738039" y="7605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F8F3CF24-768C-4CF3-A9C2-310C4A4AE65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9718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80" cy="353060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306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EA7F1FC1-7006-44DD-9140-EEE3F8A7808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4860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94298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39" y="3253588"/>
            <a:ext cx="3636981" cy="276621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4FD10CFC-AC64-43E0-9498-B18357E989C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4234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7FB4E68D-AFA2-4960-989C-FEF2425587D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772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42C9E81C-D6B9-4830-B1CF-7C8D6AA33CB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8844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89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1182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89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C7A4EFE8-47A9-46E1-B916-DC6656474F2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2192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0000"/>
            <a:ext cx="3001938" cy="161619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1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49DE483B-BC84-461E-9D61-947B7C99F7E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1130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25" name="Rectangle 2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3202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6343201" cy="353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39638" y="6365499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8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158B7DD-CE7E-4414-B66E-CE16066DD66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421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Essential Standard 5.00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Understand business credit and risk management.</a:t>
            </a:r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BC3BE3E-3915-4C5A-A3E9-3AA856743D9C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Common advantages and disadvantages of businesses using credit</a:t>
            </a:r>
          </a:p>
        </p:txBody>
      </p:sp>
      <p:sp>
        <p:nvSpPr>
          <p:cNvPr id="9219" name="Slide Number Placeholder 2"/>
          <p:cNvSpPr>
            <a:spLocks noGrp="1"/>
          </p:cNvSpPr>
          <p:nvPr>
            <p:ph type="sldNum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277B6B0-07B7-4BDD-AE99-DA01C54423D8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smtClean="0"/>
              <a:t>Common Advantages of Businesses Using Credit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83476" y="23320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Establishing favorable credit rating</a:t>
            </a:r>
          </a:p>
          <a:p>
            <a:pPr eaLnBrk="1" hangingPunct="1"/>
            <a:r>
              <a:rPr lang="en-US" altLang="en-US" dirty="0" smtClean="0"/>
              <a:t>Keeping business separate from personal expenses</a:t>
            </a:r>
          </a:p>
          <a:p>
            <a:pPr eaLnBrk="1" hangingPunct="1"/>
            <a:r>
              <a:rPr lang="en-US" altLang="en-US" dirty="0" smtClean="0"/>
              <a:t>Minimizing</a:t>
            </a:r>
            <a:r>
              <a:rPr lang="en-US" altLang="en-US" sz="2600" b="1" dirty="0" smtClean="0"/>
              <a:t> </a:t>
            </a:r>
            <a:r>
              <a:rPr lang="en-US" altLang="en-US" dirty="0" smtClean="0"/>
              <a:t>record-keeping and receipts</a:t>
            </a:r>
          </a:p>
          <a:p>
            <a:pPr eaLnBrk="1" hangingPunct="1"/>
            <a:r>
              <a:rPr lang="en-US" altLang="en-US" dirty="0" smtClean="0"/>
              <a:t>Keeping track of what employees are spending</a:t>
            </a:r>
          </a:p>
          <a:p>
            <a:pPr eaLnBrk="1" hangingPunct="1"/>
            <a:r>
              <a:rPr lang="en-US" altLang="en-US" dirty="0" smtClean="0"/>
              <a:t>Earning</a:t>
            </a:r>
            <a:r>
              <a:rPr lang="en-US" altLang="en-US" sz="2600" b="1" dirty="0" smtClean="0"/>
              <a:t> </a:t>
            </a:r>
            <a:r>
              <a:rPr lang="en-US" altLang="en-US" dirty="0" smtClean="0"/>
              <a:t>rewards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8965BDE-10CA-440E-8B50-7D9C262D9572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smtClean="0"/>
              <a:t>Common Disadvantages Businesses Using Credit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Experiencing theft of customer records/databases 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Overbuying by employees 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Overusing credit</a:t>
            </a:r>
            <a:endParaRPr lang="en-US" altLang="en-US" sz="2000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BF9D58-25E2-4A4E-BE4B-D71B1AB058B8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Cost of credit</a:t>
            </a:r>
          </a:p>
        </p:txBody>
      </p:sp>
      <p:sp>
        <p:nvSpPr>
          <p:cNvPr id="12291" name="Slide Number Placeholder 2"/>
          <p:cNvSpPr>
            <a:spLocks noGrp="1"/>
          </p:cNvSpPr>
          <p:nvPr>
            <p:ph type="sldNum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4DBB9F3-351B-4548-ABEA-0262EFC5E838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Cost of Credit continued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What is the cost of using someone else’s money</a:t>
            </a:r>
            <a:r>
              <a:rPr lang="en-US" altLang="en-US" dirty="0" smtClean="0"/>
              <a:t>?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Interest	</a:t>
            </a: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What are the factors for calculating </a:t>
            </a:r>
            <a:r>
              <a:rPr lang="en-US" altLang="en-US" dirty="0" smtClean="0"/>
              <a:t>interest?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Principal – Amount of the loan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Interest Rate – Percent of interest charged or earned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Time – Length of time for which interest will be charged, usually expressed in years or parts of a year</a:t>
            </a: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What is the formula for calculating simple interest</a:t>
            </a:r>
            <a:r>
              <a:rPr lang="en-US" altLang="en-US" dirty="0" smtClean="0"/>
              <a:t>?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The formula for computing simple interest </a:t>
            </a:r>
            <a:r>
              <a:rPr lang="en-US" altLang="en-US" dirty="0" smtClean="0"/>
              <a:t>is</a:t>
            </a:r>
          </a:p>
          <a:p>
            <a:pPr marL="402336" lvl="1" indent="0" algn="ctr">
              <a:lnSpc>
                <a:spcPct val="90000"/>
              </a:lnSpc>
              <a:buNone/>
            </a:pPr>
            <a:r>
              <a:rPr lang="en-US" altLang="en-US" dirty="0" smtClean="0"/>
              <a:t> </a:t>
            </a:r>
            <a:r>
              <a:rPr lang="en-US" altLang="en-US" b="1" dirty="0">
                <a:solidFill>
                  <a:srgbClr val="0000FF"/>
                </a:solidFill>
              </a:rPr>
              <a:t>I    </a:t>
            </a:r>
            <a:r>
              <a:rPr lang="en-US" altLang="en-US" b="1" dirty="0">
                <a:solidFill>
                  <a:srgbClr val="FF0000"/>
                </a:solidFill>
              </a:rPr>
              <a:t>=</a:t>
            </a:r>
            <a:r>
              <a:rPr lang="en-US" altLang="en-US" b="1" dirty="0">
                <a:solidFill>
                  <a:srgbClr val="0000FF"/>
                </a:solidFill>
              </a:rPr>
              <a:t>      P    </a:t>
            </a:r>
            <a:r>
              <a:rPr lang="en-US" altLang="en-US" b="1" dirty="0">
                <a:solidFill>
                  <a:srgbClr val="FF0000"/>
                </a:solidFill>
              </a:rPr>
              <a:t>x     </a:t>
            </a:r>
            <a:r>
              <a:rPr lang="en-US" altLang="en-US" b="1" dirty="0">
                <a:solidFill>
                  <a:srgbClr val="0000FF"/>
                </a:solidFill>
              </a:rPr>
              <a:t>R</a:t>
            </a:r>
            <a:r>
              <a:rPr lang="en-US" altLang="en-US" b="1" dirty="0">
                <a:solidFill>
                  <a:srgbClr val="FF0000"/>
                </a:solidFill>
              </a:rPr>
              <a:t>     x    </a:t>
            </a:r>
            <a:r>
              <a:rPr lang="en-US" altLang="en-US" b="1" dirty="0">
                <a:solidFill>
                  <a:srgbClr val="0000FF"/>
                </a:solidFill>
              </a:rPr>
              <a:t>T</a:t>
            </a:r>
            <a:endParaRPr lang="en-US" altLang="en-US" b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  <a:p>
            <a:pPr eaLnBrk="1" hangingPunct="1"/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288D65F-AFCE-409A-A5C4-A1BAB6249C96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dirty="0" smtClean="0"/>
              <a:t>Cost of Credit continued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altLang="en-US" sz="2800" dirty="0" smtClean="0"/>
              <a:t>How is time determined for a loan for each of the following lengths?</a:t>
            </a:r>
          </a:p>
          <a:p>
            <a:pPr lvl="1" eaLnBrk="1" hangingPunct="1"/>
            <a:r>
              <a:rPr lang="en-US" altLang="en-US" sz="2400" dirty="0" smtClean="0"/>
              <a:t>Years – multiply by hi numbers of years</a:t>
            </a:r>
            <a:endParaRPr lang="en-US" altLang="en-US" sz="2400" dirty="0" smtClean="0"/>
          </a:p>
          <a:p>
            <a:pPr lvl="1" eaLnBrk="1" hangingPunct="1"/>
            <a:r>
              <a:rPr lang="en-US" altLang="en-US" sz="2400" dirty="0" smtClean="0"/>
              <a:t>Months – multiply by hi portion of hi year. Such as 2 months = 2/12</a:t>
            </a:r>
            <a:endParaRPr lang="en-US" altLang="en-US" sz="2400" dirty="0" smtClean="0"/>
          </a:p>
          <a:p>
            <a:pPr lvl="1" eaLnBrk="1" hangingPunct="1"/>
            <a:r>
              <a:rPr lang="en-US" altLang="en-US" sz="2400" dirty="0" smtClean="0"/>
              <a:t>Days – portions of the year such as 30/360</a:t>
            </a:r>
            <a:endParaRPr lang="en-US" altLang="en-US" sz="2400" dirty="0" smtClean="0"/>
          </a:p>
          <a:p>
            <a:pPr eaLnBrk="1" hangingPunct="1"/>
            <a:r>
              <a:rPr lang="en-US" altLang="en-US" sz="2800" dirty="0" smtClean="0"/>
              <a:t>How is the maturity date calculated</a:t>
            </a:r>
            <a:r>
              <a:rPr lang="en-US" altLang="en-US" sz="2800" dirty="0" smtClean="0"/>
              <a:t>?</a:t>
            </a:r>
          </a:p>
          <a:p>
            <a:pPr lvl="1">
              <a:spcBef>
                <a:spcPct val="0"/>
              </a:spcBef>
            </a:pPr>
            <a:r>
              <a:rPr lang="en-US" altLang="en-US" sz="2400" b="1" dirty="0"/>
              <a:t>Months</a:t>
            </a:r>
            <a:r>
              <a:rPr lang="en-US" altLang="en-US" sz="2400" dirty="0"/>
              <a:t>-the maturity date is the same day of the month that the loan was made.</a:t>
            </a:r>
          </a:p>
          <a:p>
            <a:pPr lvl="1">
              <a:spcBef>
                <a:spcPct val="0"/>
              </a:spcBef>
            </a:pPr>
            <a:r>
              <a:rPr lang="en-US" altLang="en-US" sz="2400" b="1" dirty="0" smtClean="0"/>
              <a:t>Days</a:t>
            </a:r>
            <a:r>
              <a:rPr lang="en-US" altLang="en-US" sz="2400" dirty="0" smtClean="0"/>
              <a:t>-Determine </a:t>
            </a:r>
            <a:r>
              <a:rPr lang="en-US" altLang="en-US" sz="2400" dirty="0"/>
              <a:t>the day the loan was made, and then count the exact number of days of maturity. </a:t>
            </a:r>
          </a:p>
          <a:p>
            <a:pPr lvl="1"/>
            <a:endParaRPr lang="en-US" altLang="en-US" sz="260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7070438-08E7-4B5B-B0AA-B17029469735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Cost of Credit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How is a decreasing loan payment calculated</a:t>
            </a:r>
            <a:r>
              <a:rPr lang="en-US" altLang="en-US" dirty="0" smtClean="0"/>
              <a:t>?</a:t>
            </a:r>
          </a:p>
          <a:p>
            <a:pPr lvl="1"/>
            <a:r>
              <a:rPr lang="en-US" altLang="en-US" dirty="0"/>
              <a:t>Interest is calculated on the amount of the loan that is unpaid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r>
              <a:rPr lang="en-US" altLang="en-US" dirty="0"/>
              <a:t>What is APR</a:t>
            </a:r>
            <a:r>
              <a:rPr lang="en-US" altLang="en-US" dirty="0" smtClean="0"/>
              <a:t>? – A disclosure required by law for a credit agreement </a:t>
            </a:r>
            <a:endParaRPr lang="en-US" altLang="en-US" dirty="0"/>
          </a:p>
          <a:p>
            <a:r>
              <a:rPr lang="en-US" altLang="en-US" dirty="0"/>
              <a:t>What is disclosed in APR</a:t>
            </a:r>
            <a:r>
              <a:rPr lang="en-US" altLang="en-US" dirty="0" smtClean="0"/>
              <a:t>?</a:t>
            </a:r>
          </a:p>
          <a:p>
            <a:pPr lvl="1"/>
            <a:r>
              <a:rPr lang="en-US" dirty="0" smtClean="0"/>
              <a:t>Percentage cost of credit</a:t>
            </a:r>
          </a:p>
          <a:p>
            <a:pPr lvl="1"/>
            <a:r>
              <a:rPr lang="en-US" dirty="0" smtClean="0"/>
              <a:t>Service Fees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243A003-64BE-4CC3-90B7-E60A8E249E50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5762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Factors and Documents</a:t>
            </a:r>
          </a:p>
        </p:txBody>
      </p:sp>
      <p:sp>
        <p:nvSpPr>
          <p:cNvPr id="15363" name="Slide Number Placeholder 2"/>
          <p:cNvSpPr>
            <a:spLocks noGrp="1"/>
          </p:cNvSpPr>
          <p:nvPr>
            <p:ph type="sldNum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7253B3B-2164-4719-B67B-D92C5B3648D3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tx1"/>
                </a:solidFill>
              </a:rPr>
              <a:t>Factors for Granting Credit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half" idx="2"/>
          </p:nvPr>
        </p:nvSpPr>
        <p:spPr>
          <a:xfrm>
            <a:off x="914400" y="2209800"/>
            <a:ext cx="4419600" cy="3941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400" smtClean="0"/>
              <a:t>The Three C’s of Credit:</a:t>
            </a:r>
          </a:p>
          <a:p>
            <a:pPr lvl="1" eaLnBrk="1" hangingPunct="1"/>
            <a:r>
              <a:rPr lang="en-US" altLang="en-US" sz="4000" smtClean="0"/>
              <a:t>Character</a:t>
            </a:r>
            <a:endParaRPr lang="en-US" altLang="en-US" sz="3600" smtClean="0"/>
          </a:p>
          <a:p>
            <a:pPr lvl="1" eaLnBrk="1" hangingPunct="1"/>
            <a:r>
              <a:rPr lang="en-US" altLang="en-US" sz="4000" smtClean="0"/>
              <a:t>Capital</a:t>
            </a:r>
          </a:p>
          <a:p>
            <a:pPr lvl="1" eaLnBrk="1" hangingPunct="1"/>
            <a:r>
              <a:rPr lang="en-US" altLang="en-US" sz="4000" smtClean="0"/>
              <a:t>Capacity</a:t>
            </a:r>
          </a:p>
        </p:txBody>
      </p:sp>
      <p:pic>
        <p:nvPicPr>
          <p:cNvPr id="16388" name="Picture 2" descr="C:\Documents and Settings\NLHS\Local Settings\Temporary Internet Files\Content.IE5\37GHSAF3\MCj02817140000[1].wm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6200000">
            <a:off x="5695950" y="2305050"/>
            <a:ext cx="1914525" cy="4010025"/>
          </a:xfrm>
        </p:spPr>
      </p:pic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BD250E8-C3E3-45C9-B0B6-12993C2448DB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tx1"/>
                </a:solidFill>
              </a:rPr>
              <a:t>Factors for Granting Credit</a:t>
            </a:r>
            <a:endParaRPr lang="en-US" altLang="en-US" b="1" smtClean="0">
              <a:solidFill>
                <a:schemeClr val="tx1"/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/>
              <a:t>What is character?</a:t>
            </a:r>
          </a:p>
          <a:p>
            <a:pPr lvl="1"/>
            <a:r>
              <a:rPr lang="en-US" altLang="en-US" sz="2400" dirty="0" smtClean="0"/>
              <a:t>Honesty to pay debt when it is due</a:t>
            </a:r>
          </a:p>
          <a:p>
            <a:pPr lvl="1"/>
            <a:r>
              <a:rPr lang="en-US" altLang="en-US" sz="2400" dirty="0" smtClean="0"/>
              <a:t>How past debt obligations were handled </a:t>
            </a:r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What is capacity</a:t>
            </a:r>
            <a:r>
              <a:rPr lang="en-US" altLang="en-US" sz="2400" dirty="0" smtClean="0"/>
              <a:t>?</a:t>
            </a:r>
          </a:p>
          <a:p>
            <a:pPr lvl="1"/>
            <a:r>
              <a:rPr lang="en-US" altLang="en-US" sz="2400" dirty="0" smtClean="0"/>
              <a:t>Refers to how much debt can comfortably be handled</a:t>
            </a:r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What is capital</a:t>
            </a:r>
            <a:r>
              <a:rPr lang="en-US" altLang="en-US" sz="2400" dirty="0" smtClean="0"/>
              <a:t>?</a:t>
            </a:r>
          </a:p>
          <a:p>
            <a:pPr lvl="1"/>
            <a:r>
              <a:rPr lang="en-US" altLang="en-US" sz="2400" dirty="0" smtClean="0"/>
              <a:t>Current available assets that could be used to repay debt if income was to become unavailable</a:t>
            </a:r>
            <a:endParaRPr lang="en-US" altLang="en-US" sz="2400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2A621E1-BF27-4B44-9710-E6A6D41E7EA3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Objective 5.01</a:t>
            </a: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Understand credit management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E7CCC10-EC97-49DF-B64F-2507C2CC62EF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dirty="0" smtClean="0">
                <a:solidFill>
                  <a:schemeClr val="tx1"/>
                </a:solidFill>
              </a:rPr>
              <a:t>Factors for Granting Credit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46690" y="2297878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100" dirty="0" smtClean="0"/>
              <a:t>What is a credit application</a:t>
            </a:r>
            <a:r>
              <a:rPr lang="en-US" altLang="en-US" sz="3100" dirty="0" smtClean="0"/>
              <a:t>?</a:t>
            </a:r>
          </a:p>
          <a:p>
            <a:pPr lvl="1">
              <a:lnSpc>
                <a:spcPct val="90000"/>
              </a:lnSpc>
            </a:pPr>
            <a:r>
              <a:rPr lang="en-US" altLang="en-US" sz="3100" dirty="0"/>
              <a:t>Is a form used by lenders to obtain information from applicants in order to make a decision about granting credit.</a:t>
            </a:r>
          </a:p>
          <a:p>
            <a:pPr lvl="1"/>
            <a:r>
              <a:rPr lang="en-US" altLang="en-US" sz="3100" dirty="0"/>
              <a:t>Should be filled out completely, accurately, and honestly.</a:t>
            </a:r>
          </a:p>
          <a:p>
            <a:pPr lvl="1"/>
            <a:r>
              <a:rPr lang="en-US" altLang="en-US" sz="3100" dirty="0"/>
              <a:t>Requires signature of applicant, which indicates provided information is true.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100" dirty="0" smtClean="0"/>
              <a:t>What </a:t>
            </a:r>
            <a:r>
              <a:rPr lang="en-US" altLang="en-US" sz="3100" dirty="0" smtClean="0"/>
              <a:t>is credit data</a:t>
            </a:r>
            <a:r>
              <a:rPr lang="en-US" altLang="en-US" sz="3100" dirty="0" smtClean="0"/>
              <a:t>?</a:t>
            </a:r>
          </a:p>
          <a:p>
            <a:pPr lvl="1">
              <a:lnSpc>
                <a:spcPct val="90000"/>
              </a:lnSpc>
            </a:pPr>
            <a:r>
              <a:rPr lang="en-US" altLang="en-US" sz="3100" dirty="0"/>
              <a:t>Credit data make up the information that applicants provide on credit applications.</a:t>
            </a:r>
          </a:p>
          <a:p>
            <a:endParaRPr lang="en-US" altLang="en-US" dirty="0"/>
          </a:p>
          <a:p>
            <a:pPr lvl="1">
              <a:lnSpc>
                <a:spcPct val="90000"/>
              </a:lnSpc>
            </a:pPr>
            <a:endParaRPr lang="en-US" altLang="en-US" sz="3400" dirty="0" smtClean="0"/>
          </a:p>
          <a:p>
            <a:pPr lvl="1">
              <a:lnSpc>
                <a:spcPct val="90000"/>
              </a:lnSpc>
            </a:pPr>
            <a:endParaRPr lang="en-US" altLang="en-US" sz="3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DE18381-0FD4-4D7C-B4C2-844961BF604B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Factors for Granting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 dirty="0"/>
              <a:t>How is credit data verified?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Employers (former and current)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Type of data: Employment dates and salary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Financial institutions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Type of data: Saving or checking accounts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Personal references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Type of data: Manner how personal business is conducted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243A003-64BE-4CC3-90B7-E60A8E249E50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76298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mtClean="0"/>
              <a:t>Main Factors Examined for Granting Credit continued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229600" cy="4114800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 sz="3400" dirty="0" smtClean="0"/>
              <a:t>What is a credit bureau</a:t>
            </a:r>
            <a:r>
              <a:rPr lang="en-US" altLang="en-US" sz="3400" dirty="0" smtClean="0"/>
              <a:t>? - </a:t>
            </a:r>
            <a:r>
              <a:rPr lang="en-US" altLang="en-US" sz="3400" dirty="0"/>
              <a:t>Credit bureaus sell lenders credit information about credit users.</a:t>
            </a:r>
          </a:p>
          <a:p>
            <a:pPr eaLnBrk="1" hangingPunct="1">
              <a:buFontTx/>
              <a:buNone/>
            </a:pPr>
            <a:endParaRPr lang="en-US" altLang="en-US" sz="3400" dirty="0" smtClean="0"/>
          </a:p>
          <a:p>
            <a:r>
              <a:rPr lang="en-US" altLang="en-US" sz="3400" dirty="0" smtClean="0"/>
              <a:t>What information do credit bureaus provide</a:t>
            </a:r>
            <a:r>
              <a:rPr lang="en-US" altLang="en-US" sz="3400" dirty="0" smtClean="0"/>
              <a:t>? - </a:t>
            </a:r>
            <a:r>
              <a:rPr lang="en-US" altLang="en-US" sz="3400" dirty="0"/>
              <a:t>They provide debt records, payment history, and if any action has been taken to collect overdue bills about potential debtors. </a:t>
            </a:r>
          </a:p>
          <a:p>
            <a:pPr eaLnBrk="1" hangingPunct="1"/>
            <a:endParaRPr lang="en-US" altLang="en-US" sz="3400" dirty="0" smtClean="0"/>
          </a:p>
          <a:p>
            <a:r>
              <a:rPr lang="en-US" altLang="en-US" sz="3400" dirty="0" smtClean="0"/>
              <a:t>What </a:t>
            </a:r>
            <a:r>
              <a:rPr lang="en-US" altLang="en-US" sz="3400" dirty="0" smtClean="0"/>
              <a:t>are the three main credit bureaus</a:t>
            </a:r>
            <a:r>
              <a:rPr lang="en-US" altLang="en-US" sz="3400" dirty="0" smtClean="0"/>
              <a:t>? - </a:t>
            </a:r>
            <a:r>
              <a:rPr lang="en-US" altLang="en-US" sz="3400" dirty="0"/>
              <a:t>Equifax, TransUnion, and Experian</a:t>
            </a:r>
          </a:p>
          <a:p>
            <a:pPr eaLnBrk="1" hangingPunct="1"/>
            <a:endParaRPr lang="en-US" altLang="en-US" sz="36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9B4B21E-F6CB-4DB5-95CA-3BF012E86FE9}" type="slidenum">
              <a:rPr lang="en-US" altLang="en-US"/>
              <a:pPr eaLnBrk="1" hangingPunct="1"/>
              <a:t>22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dirty="0" smtClean="0">
                <a:solidFill>
                  <a:schemeClr val="tx1"/>
                </a:solidFill>
              </a:rPr>
              <a:t>Credit Documents</a:t>
            </a:r>
          </a:p>
        </p:txBody>
      </p:sp>
      <p:sp>
        <p:nvSpPr>
          <p:cNvPr id="2048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en-US" sz="2800" dirty="0" smtClean="0"/>
              <a:t>What </a:t>
            </a:r>
            <a:r>
              <a:rPr lang="en-US" altLang="en-US" sz="2800" dirty="0" smtClean="0"/>
              <a:t>is a credit contract</a:t>
            </a:r>
            <a:r>
              <a:rPr lang="en-US" altLang="en-US" sz="2800" dirty="0" smtClean="0"/>
              <a:t>? - </a:t>
            </a:r>
            <a:r>
              <a:rPr lang="en-US" altLang="en-US" sz="2800" b="1" dirty="0"/>
              <a:t>Credit contracts </a:t>
            </a:r>
            <a:r>
              <a:rPr lang="en-US" altLang="en-US" sz="2800" dirty="0"/>
              <a:t>are legal binding documents that allow debtors to use credit to obtain goods and services. </a:t>
            </a:r>
          </a:p>
          <a:p>
            <a:pPr marL="0" indent="0">
              <a:buNone/>
            </a:pPr>
            <a:endParaRPr lang="en-US" altLang="en-US" sz="2800" dirty="0" smtClean="0"/>
          </a:p>
          <a:p>
            <a:r>
              <a:rPr lang="en-US" altLang="en-US" sz="2800" dirty="0" smtClean="0"/>
              <a:t>What should debtors know before signing a credit contract</a:t>
            </a:r>
            <a:r>
              <a:rPr lang="en-US" altLang="en-US" sz="2800" dirty="0" smtClean="0"/>
              <a:t>?</a:t>
            </a:r>
          </a:p>
          <a:p>
            <a:pPr lvl="1"/>
            <a:r>
              <a:rPr lang="en-US" altLang="en-US" dirty="0"/>
              <a:t>Debtors should know the content of the credit contract before signing such as:</a:t>
            </a:r>
          </a:p>
          <a:p>
            <a:pPr lvl="1"/>
            <a:r>
              <a:rPr lang="en-US" altLang="en-US" dirty="0"/>
              <a:t>Amount of finance charges</a:t>
            </a:r>
          </a:p>
          <a:p>
            <a:pPr lvl="1"/>
            <a:r>
              <a:rPr lang="en-US" altLang="en-US" dirty="0"/>
              <a:t>Repairs covered </a:t>
            </a:r>
          </a:p>
          <a:p>
            <a:pPr lvl="1"/>
            <a:r>
              <a:rPr lang="en-US" altLang="en-US" dirty="0"/>
              <a:t>Add-on features</a:t>
            </a:r>
          </a:p>
          <a:p>
            <a:pPr lvl="1"/>
            <a:r>
              <a:rPr lang="en-US" altLang="en-US" dirty="0"/>
              <a:t>Reduction of finance charge if contract paid in full prior to ending date</a:t>
            </a:r>
          </a:p>
          <a:p>
            <a:pPr lvl="1"/>
            <a:r>
              <a:rPr lang="en-US" altLang="en-US" dirty="0"/>
              <a:t>Receive the copy of the contract</a:t>
            </a:r>
          </a:p>
          <a:p>
            <a:pPr lvl="1"/>
            <a:r>
              <a:rPr lang="en-US" altLang="en-US" dirty="0"/>
              <a:t>Repossession conditions</a:t>
            </a:r>
          </a:p>
          <a:p>
            <a:pPr lvl="1"/>
            <a:endParaRPr lang="en-US" altLang="en-US" sz="2600" dirty="0" smtClean="0"/>
          </a:p>
          <a:p>
            <a:pPr algn="ctr">
              <a:buFontTx/>
              <a:buNone/>
            </a:pPr>
            <a:endParaRPr lang="en-US" altLang="en-US" sz="1200" b="1" dirty="0" smtClean="0"/>
          </a:p>
        </p:txBody>
      </p:sp>
      <p:sp>
        <p:nvSpPr>
          <p:cNvPr id="20487" name="Slide Number Placeholder 3"/>
          <p:cNvSpPr>
            <a:spLocks noGrp="1"/>
          </p:cNvSpPr>
          <p:nvPr>
            <p:ph type="sldNum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9AC9B0B-080B-4D05-AC45-185007883D3B}" type="slidenum">
              <a:rPr lang="en-US" altLang="en-US"/>
              <a:pPr eaLnBrk="1" hangingPunct="1"/>
              <a:t>23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Credit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1" indent="-342900"/>
            <a:r>
              <a:rPr lang="en-US" altLang="en-US" sz="1800" dirty="0"/>
              <a:t>What is a statement of account</a:t>
            </a:r>
            <a:r>
              <a:rPr lang="en-US" altLang="en-US" sz="1800" dirty="0" smtClean="0"/>
              <a:t>? - </a:t>
            </a:r>
            <a:r>
              <a:rPr lang="en-US" altLang="en-US" sz="1800" dirty="0"/>
              <a:t>A record of the transactions completed during a billing period. Comes monthly once credit is granted and purchases are made on </a:t>
            </a:r>
            <a:r>
              <a:rPr lang="en-US" altLang="en-US" sz="1800"/>
              <a:t>credit</a:t>
            </a:r>
            <a:r>
              <a:rPr lang="en-US" altLang="en-US" sz="1800" smtClean="0"/>
              <a:t>.</a:t>
            </a:r>
          </a:p>
          <a:p>
            <a:pPr marL="0" lvl="1" indent="0">
              <a:buNone/>
            </a:pPr>
            <a:endParaRPr lang="en-US" altLang="en-US" sz="1800" dirty="0"/>
          </a:p>
          <a:p>
            <a:r>
              <a:rPr lang="en-US" altLang="en-US" dirty="0" smtClean="0"/>
              <a:t>What </a:t>
            </a:r>
            <a:r>
              <a:rPr lang="en-US" altLang="en-US" dirty="0"/>
              <a:t>kind of information may be found on the statement of account</a:t>
            </a:r>
            <a:r>
              <a:rPr lang="en-US" altLang="en-US" dirty="0" smtClean="0"/>
              <a:t>?</a:t>
            </a:r>
          </a:p>
          <a:p>
            <a:pPr lvl="1">
              <a:buFontTx/>
              <a:buChar char="•"/>
            </a:pPr>
            <a:r>
              <a:rPr lang="en-US" altLang="en-US" sz="1800" dirty="0"/>
              <a:t>Balance due</a:t>
            </a:r>
          </a:p>
          <a:p>
            <a:pPr lvl="1">
              <a:buFontTx/>
              <a:buChar char="•"/>
            </a:pPr>
            <a:r>
              <a:rPr lang="en-US" altLang="en-US" sz="1800" dirty="0"/>
              <a:t>Amounts charged or credited during the billing period</a:t>
            </a:r>
          </a:p>
          <a:p>
            <a:pPr lvl="1">
              <a:buFontTx/>
              <a:buChar char="•"/>
            </a:pPr>
            <a:r>
              <a:rPr lang="en-US" altLang="en-US" sz="1800" dirty="0"/>
              <a:t>Current balance</a:t>
            </a:r>
          </a:p>
          <a:p>
            <a:pPr lvl="1">
              <a:buFontTx/>
              <a:buChar char="•"/>
            </a:pPr>
            <a:r>
              <a:rPr lang="en-US" altLang="en-US" sz="1800" dirty="0"/>
              <a:t>Minimum amount of next payment</a:t>
            </a:r>
          </a:p>
          <a:p>
            <a:pPr marL="0" indent="0">
              <a:buNone/>
            </a:pP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243A003-64BE-4CC3-90B7-E60A8E249E50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44067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771650"/>
          </a:xfrm>
        </p:spPr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Credit Regulations and Assistance </a:t>
            </a:r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C9C14DE-7B3B-42D6-9C98-84889F2F850F}" type="slidenum">
              <a:rPr lang="en-US" altLang="en-US"/>
              <a:pPr eaLnBrk="1" hangingPunct="1"/>
              <a:t>25</a:t>
            </a:fld>
            <a:endParaRPr lang="en-US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/>
          <a:lstStyle/>
          <a:p>
            <a:pPr algn="l"/>
            <a:r>
              <a:rPr lang="en-US" altLang="en-US" smtClean="0"/>
              <a:t>Credit Regulations 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81000" y="2313644"/>
            <a:ext cx="8229600" cy="4525963"/>
          </a:xfrm>
        </p:spPr>
        <p:txBody>
          <a:bodyPr/>
          <a:lstStyle/>
          <a:p>
            <a:r>
              <a:rPr lang="en-US" altLang="en-US" sz="2400" b="1" dirty="0" smtClean="0"/>
              <a:t>Truth in Lending Law </a:t>
            </a:r>
            <a:r>
              <a:rPr lang="en-US" altLang="en-US" sz="2400" dirty="0" smtClean="0"/>
              <a:t>requires lenders to reveal the cost of credit (APR and finance charge) and terms before signing an application or contract.</a:t>
            </a:r>
          </a:p>
          <a:p>
            <a:pPr marL="342900" lvl="2" indent="-342900"/>
            <a:endParaRPr lang="en-US" altLang="en-US" sz="2400" dirty="0" smtClean="0"/>
          </a:p>
          <a:p>
            <a:pPr marL="342900" lvl="2" indent="-342900"/>
            <a:r>
              <a:rPr lang="en-US" altLang="en-US" sz="2400" b="1" dirty="0" smtClean="0"/>
              <a:t>Equal Credit Opportunity Act </a:t>
            </a:r>
            <a:r>
              <a:rPr lang="en-US" altLang="en-US" sz="2400" dirty="0" smtClean="0"/>
              <a:t>allows credit applications be judged on financial responsibility of credit applicants. The three areas of responsibilities are low income, large debts, and a poor payment record.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085A560-853A-41F0-B919-E47812C449D1}" type="slidenum">
              <a:rPr lang="en-US" altLang="en-US"/>
              <a:pPr eaLnBrk="1" hangingPunct="1"/>
              <a:t>26</a:t>
            </a:fld>
            <a:endParaRPr lang="en-US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pPr algn="l"/>
            <a:r>
              <a:rPr lang="en-US" altLang="en-US" smtClean="0"/>
              <a:t>Credit Regulations continued </a:t>
            </a:r>
            <a:endParaRPr lang="en-US" altLang="en-US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400" b="1" dirty="0" smtClean="0"/>
              <a:t>Fair Credit Billing Act </a:t>
            </a:r>
            <a:r>
              <a:rPr lang="en-US" altLang="en-US" sz="2400" dirty="0" smtClean="0"/>
              <a:t>requires creditors to correct billing mistakes promptly.</a:t>
            </a:r>
          </a:p>
          <a:p>
            <a:endParaRPr lang="en-US" altLang="en-US" sz="2400" dirty="0" smtClean="0"/>
          </a:p>
          <a:p>
            <a:r>
              <a:rPr lang="en-US" altLang="en-US" sz="2400" b="1" dirty="0" smtClean="0"/>
              <a:t>Fair Credit Reporting Act </a:t>
            </a:r>
            <a:r>
              <a:rPr lang="en-US" altLang="en-US" sz="2400" dirty="0" smtClean="0"/>
              <a:t>allows individuals to scrutinize any information shared by credit reporting agencies with potential creditors and employers. Individuals also may correct any incorrect credit information.</a:t>
            </a:r>
          </a:p>
          <a:p>
            <a:endParaRPr lang="en-US" altLang="en-US" sz="2400" b="1" dirty="0" smtClean="0"/>
          </a:p>
          <a:p>
            <a:endParaRPr lang="en-US" alt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16063A9-6E70-4D0C-9AD8-8C79485D6C10}" type="slidenum">
              <a:rPr lang="en-US" altLang="en-US"/>
              <a:pPr eaLnBrk="1" hangingPunct="1"/>
              <a:t>27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mtClean="0"/>
              <a:t>Credit Regulations continued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866441" y="2362200"/>
            <a:ext cx="6343201" cy="3530600"/>
          </a:xfrm>
        </p:spPr>
        <p:txBody>
          <a:bodyPr>
            <a:noAutofit/>
          </a:bodyPr>
          <a:lstStyle/>
          <a:p>
            <a:r>
              <a:rPr lang="en-US" altLang="en-US" sz="2400" b="1" dirty="0" smtClean="0"/>
              <a:t>Consumer Credit Reporting Reform Act </a:t>
            </a:r>
            <a:r>
              <a:rPr lang="en-US" altLang="en-US" sz="2400" dirty="0" smtClean="0"/>
              <a:t>requires that the credit reporting agency must be able to prove that credit information they provide is accurate.</a:t>
            </a:r>
          </a:p>
          <a:p>
            <a:endParaRPr lang="en-US" altLang="en-US" sz="2400" dirty="0" smtClean="0"/>
          </a:p>
          <a:p>
            <a:r>
              <a:rPr lang="en-US" altLang="en-US" sz="2400" b="1" dirty="0" smtClean="0"/>
              <a:t>Fair Debt Collections Act </a:t>
            </a:r>
            <a:r>
              <a:rPr lang="en-US" altLang="en-US" sz="2400" dirty="0" smtClean="0"/>
              <a:t>prohibits deceptive, harassing, and unfair practices for collecting debt from debtors. 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A50C546-A249-459A-B5F6-6A9352F4A112}" type="slidenum">
              <a:rPr lang="en-US" altLang="en-US"/>
              <a:pPr eaLnBrk="1" hangingPunct="1"/>
              <a:t>28</a:t>
            </a:fld>
            <a:endParaRPr lang="en-US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mtClean="0"/>
              <a:t>Credit Regulations continued 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400" b="1" dirty="0" smtClean="0"/>
              <a:t>The CARD Act of 2009:</a:t>
            </a:r>
          </a:p>
          <a:p>
            <a:pPr marL="0" indent="0">
              <a:buFontTx/>
              <a:buNone/>
              <a:defRPr/>
            </a:pPr>
            <a:r>
              <a:rPr lang="en-US" sz="2400" b="1" dirty="0" smtClean="0"/>
              <a:t>Credit Card Accountability, Responsibility, and Disclosure Act </a:t>
            </a:r>
            <a:r>
              <a:rPr lang="en-US" sz="2400" dirty="0" smtClean="0"/>
              <a:t>is an amendment to the Truth in Lending Act. The act institutes fair and transparent practices of providing credit.</a:t>
            </a:r>
          </a:p>
          <a:p>
            <a:pPr>
              <a:buFontTx/>
              <a:buNone/>
              <a:defRPr/>
            </a:pPr>
            <a:endParaRPr lang="en-US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83AC5EB-2430-4099-951C-F801183725EB}" type="slidenum">
              <a:rPr lang="en-US" altLang="en-US"/>
              <a:pPr eaLnBrk="1" hangingPunct="1"/>
              <a:t>29</a:t>
            </a:fld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Topics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Main types of credit</a:t>
            </a:r>
          </a:p>
          <a:p>
            <a:pPr eaLnBrk="1" hangingPunct="1"/>
            <a:r>
              <a:rPr lang="en-US" altLang="en-US" dirty="0" smtClean="0"/>
              <a:t>Common advantages and disadvantages of businesses using credit</a:t>
            </a:r>
          </a:p>
          <a:p>
            <a:pPr eaLnBrk="1" hangingPunct="1"/>
            <a:r>
              <a:rPr lang="en-US" altLang="en-US" dirty="0" smtClean="0"/>
              <a:t>Cost of credit</a:t>
            </a:r>
          </a:p>
          <a:p>
            <a:pPr eaLnBrk="1" hangingPunct="1"/>
            <a:r>
              <a:rPr lang="en-US" altLang="en-US" dirty="0" smtClean="0"/>
              <a:t>Main factors examined for granting credit</a:t>
            </a:r>
          </a:p>
          <a:p>
            <a:pPr eaLnBrk="1" hangingPunct="1"/>
            <a:r>
              <a:rPr lang="en-US" altLang="en-US" dirty="0" smtClean="0"/>
              <a:t>Credit documents</a:t>
            </a:r>
          </a:p>
          <a:p>
            <a:pPr eaLnBrk="1" hangingPunct="1"/>
            <a:r>
              <a:rPr lang="en-US" altLang="en-US" dirty="0" smtClean="0"/>
              <a:t>Credit regulations</a:t>
            </a:r>
          </a:p>
          <a:p>
            <a:pPr eaLnBrk="1" hangingPunct="1"/>
            <a:r>
              <a:rPr lang="en-US" altLang="en-US" dirty="0" smtClean="0"/>
              <a:t>Credit assistance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4FF4B8C-F9ED-4DC5-B6CB-DBFDFF921F56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mtClean="0"/>
              <a:t>Credit Regulations continued 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smtClean="0"/>
              <a:t>Some practices are instituted by the CARD Act of 2009 are:</a:t>
            </a:r>
          </a:p>
          <a:p>
            <a:pPr lvl="1">
              <a:defRPr/>
            </a:pPr>
            <a:r>
              <a:rPr lang="en-US" dirty="0" smtClean="0"/>
              <a:t>Inform customers of increase of cost of credit not less than 45 days prior to effective date.</a:t>
            </a:r>
          </a:p>
          <a:p>
            <a:pPr lvl="1">
              <a:defRPr/>
            </a:pPr>
            <a:r>
              <a:rPr lang="en-US" dirty="0" smtClean="0"/>
              <a:t>Provides information about how long it would take to pay off a loan if minimum payments are paid.</a:t>
            </a:r>
          </a:p>
          <a:p>
            <a:pPr lvl="1">
              <a:defRPr/>
            </a:pPr>
            <a:r>
              <a:rPr lang="en-US" dirty="0" smtClean="0"/>
              <a:t>Protects potential credit consumers under the age of 21, who must have a cosigner with a means to repay debt of the consumer.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BED7C85-32A6-4CF8-9438-9C97BA07B6E9}" type="slidenum">
              <a:rPr lang="en-US" altLang="en-US"/>
              <a:pPr eaLnBrk="1" hangingPunct="1"/>
              <a:t>30</a:t>
            </a:fld>
            <a:endParaRPr lang="en-US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mtClean="0"/>
              <a:t>Credit Assistance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6343201" cy="3530600"/>
          </a:xfrm>
        </p:spPr>
        <p:txBody>
          <a:bodyPr>
            <a:normAutofit fontScale="85000" lnSpcReduction="10000"/>
          </a:bodyPr>
          <a:lstStyle/>
          <a:p>
            <a:pPr indent="0">
              <a:buNone/>
            </a:pPr>
            <a:r>
              <a:rPr lang="en-US" altLang="en-US" sz="2400" dirty="0" smtClean="0"/>
              <a:t>What forms of credit assistance are available</a:t>
            </a:r>
            <a:r>
              <a:rPr lang="en-US" altLang="en-US" sz="2400" dirty="0" smtClean="0"/>
              <a:t>?</a:t>
            </a:r>
          </a:p>
          <a:p>
            <a:pPr indent="0">
              <a:buNone/>
            </a:pPr>
            <a:endParaRPr lang="en-US" altLang="en-US" sz="2400" dirty="0" smtClean="0"/>
          </a:p>
          <a:p>
            <a:r>
              <a:rPr lang="en-US" altLang="en-US" b="1" dirty="0"/>
              <a:t>Debt repayment plan</a:t>
            </a:r>
          </a:p>
          <a:p>
            <a:pPr lvl="1"/>
            <a:r>
              <a:rPr lang="en-US" altLang="en-US" dirty="0"/>
              <a:t>Is an agreement between a creditor and debtor that allows the debtor to pay off a debt with more manageable payment plan.</a:t>
            </a:r>
          </a:p>
          <a:p>
            <a:r>
              <a:rPr lang="en-US" altLang="en-US" b="1" dirty="0"/>
              <a:t>Credit counseling </a:t>
            </a:r>
          </a:p>
          <a:p>
            <a:pPr lvl="1"/>
            <a:r>
              <a:rPr lang="en-US" altLang="en-US" dirty="0"/>
              <a:t>Provides information on actions to take in order to manage debt.</a:t>
            </a:r>
          </a:p>
          <a:p>
            <a:r>
              <a:rPr lang="en-US" altLang="en-US" b="1" dirty="0"/>
              <a:t>Bankruptcy</a:t>
            </a:r>
          </a:p>
          <a:p>
            <a:pPr lvl="1"/>
            <a:r>
              <a:rPr lang="en-US" altLang="en-US" dirty="0"/>
              <a:t>May be used by debtors to reduce debt or amount owed to creditors.</a:t>
            </a:r>
          </a:p>
          <a:p>
            <a:pPr marL="1028700" lvl="1"/>
            <a:endParaRPr lang="en-US" altLang="en-US" sz="2200" dirty="0" smtClean="0"/>
          </a:p>
          <a:p>
            <a:pPr indent="0">
              <a:buFontTx/>
              <a:buNone/>
            </a:pPr>
            <a:endParaRPr lang="en-US" altLang="en-US" sz="2400" dirty="0" smtClean="0"/>
          </a:p>
          <a:p>
            <a:pPr indent="0">
              <a:buFontTx/>
              <a:buNone/>
            </a:pPr>
            <a:endParaRPr lang="en-US" altLang="en-US" sz="3600" dirty="0" smtClean="0"/>
          </a:p>
          <a:p>
            <a:pPr lvl="1">
              <a:buFontTx/>
              <a:buNone/>
            </a:pPr>
            <a:endParaRPr lang="en-US" alt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16ADACA-692E-45EE-BB7D-F3A33BFD499C}" type="slidenum">
              <a:rPr lang="en-US" altLang="en-US"/>
              <a:pPr eaLnBrk="1" hangingPunct="1"/>
              <a:t>31</a:t>
            </a:fld>
            <a:endParaRPr lang="en-US" altLang="en-US"/>
          </a:p>
        </p:txBody>
      </p:sp>
      <p:pic>
        <p:nvPicPr>
          <p:cNvPr id="27653" name="Picture 4" descr="MB90023075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338552"/>
            <a:ext cx="2277258" cy="2277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Main types of credit</a:t>
            </a:r>
          </a:p>
        </p:txBody>
      </p:sp>
      <p:sp>
        <p:nvSpPr>
          <p:cNvPr id="5123" name="Slide Number Placeholder 2"/>
          <p:cNvSpPr>
            <a:spLocks noGrp="1"/>
          </p:cNvSpPr>
          <p:nvPr>
            <p:ph type="sldNum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AADFF59-9D98-402F-935D-73141F29A0DE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Main Types of Credit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86957" y="23320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What is credit</a:t>
            </a:r>
            <a:r>
              <a:rPr lang="en-US" altLang="en-US" dirty="0" smtClean="0"/>
              <a:t>? – Credit is an agreement to obtain money, goods or services now in exchange for a promise to pay in hi future</a:t>
            </a:r>
          </a:p>
          <a:p>
            <a:pPr marL="0" indent="0" eaLnBrk="1" hangingPunct="1">
              <a:buNone/>
            </a:pPr>
            <a:r>
              <a:rPr lang="en-US" altLang="en-US" dirty="0" smtClean="0"/>
              <a:t> 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What is trade credit</a:t>
            </a:r>
            <a:r>
              <a:rPr lang="en-US" altLang="en-US" dirty="0" smtClean="0"/>
              <a:t>? Occurs when a company receives goods from a supplier and pays for them later</a:t>
            </a:r>
          </a:p>
          <a:p>
            <a:pPr marL="0" indent="0" eaLnBrk="1" hangingPunct="1"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dirty="0" smtClean="0"/>
              <a:t>What are the main types of credit</a:t>
            </a:r>
            <a:r>
              <a:rPr lang="en-US" altLang="en-US" dirty="0" smtClean="0"/>
              <a:t>?</a:t>
            </a:r>
          </a:p>
          <a:p>
            <a:pPr lvl="1"/>
            <a:r>
              <a:rPr lang="en-US" altLang="en-US" dirty="0" smtClean="0"/>
              <a:t>Charge Accounts</a:t>
            </a:r>
          </a:p>
          <a:p>
            <a:pPr lvl="1"/>
            <a:r>
              <a:rPr lang="en-US" altLang="en-US" dirty="0" smtClean="0"/>
              <a:t>Credit Cards</a:t>
            </a:r>
          </a:p>
          <a:p>
            <a:pPr lvl="1"/>
            <a:r>
              <a:rPr lang="en-US" altLang="en-US" dirty="0" smtClean="0"/>
              <a:t>Installment Sales Credit</a:t>
            </a:r>
          </a:p>
          <a:p>
            <a:pPr lvl="1"/>
            <a:r>
              <a:rPr lang="en-US" altLang="en-US" dirty="0" smtClean="0"/>
              <a:t>Consumer Loans</a:t>
            </a:r>
            <a:endParaRPr lang="en-US" altLang="en-US" dirty="0" smtClean="0"/>
          </a:p>
          <a:p>
            <a:pPr eaLnBrk="1" hangingPunct="1"/>
            <a:endParaRPr lang="en-US" altLang="en-US" b="1" dirty="0" smtClean="0"/>
          </a:p>
          <a:p>
            <a:pPr eaLnBrk="1" hangingPunct="1">
              <a:buFontTx/>
              <a:buNone/>
            </a:pPr>
            <a:endParaRPr lang="en-US" altLang="en-US" dirty="0" smtClean="0"/>
          </a:p>
          <a:p>
            <a:pPr eaLnBrk="1" hangingPunct="1">
              <a:buFontTx/>
              <a:buNone/>
            </a:pPr>
            <a:endParaRPr lang="en-US" altLang="en-US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0248EE7-D1E1-4E17-AF3D-0D017B6612A1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dirty="0" smtClean="0"/>
              <a:t>Main Types of Credit continued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</a:pPr>
            <a:r>
              <a:rPr lang="en-US" altLang="en-US" dirty="0" smtClean="0"/>
              <a:t>What is a charge account</a:t>
            </a:r>
            <a:r>
              <a:rPr lang="en-US" altLang="en-US" dirty="0" smtClean="0"/>
              <a:t>? – </a:t>
            </a:r>
          </a:p>
          <a:p>
            <a:pPr marL="342900" lvl="1" indent="0">
              <a:lnSpc>
                <a:spcPct val="90000"/>
              </a:lnSpc>
            </a:pPr>
            <a:r>
              <a:rPr lang="en-US" altLang="en-US" dirty="0" smtClean="0"/>
              <a:t>A </a:t>
            </a:r>
            <a:r>
              <a:rPr lang="en-US" altLang="en-US" dirty="0"/>
              <a:t>contract between creditors and debtors. Charge accounts allow debtors (customers) to receive goods or services from suppliers (creditor) and pay for them at a later date. </a:t>
            </a:r>
            <a:endParaRPr lang="en-US" altLang="en-US" dirty="0" smtClean="0"/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dirty="0" smtClean="0"/>
              <a:t>What </a:t>
            </a:r>
            <a:r>
              <a:rPr lang="en-US" altLang="en-US" dirty="0" smtClean="0"/>
              <a:t>are some examples of a charge account?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Regular - A charge account with an electrician who re-wired a house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Budget - A charge account with Progress Energy utility company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Revolving - Home equity credit line</a:t>
            </a:r>
          </a:p>
          <a:p>
            <a:pPr marL="342900" lvl="1" indent="0">
              <a:lnSpc>
                <a:spcPct val="90000"/>
              </a:lnSpc>
            </a:pPr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3DF7F4A-85C9-46A6-B927-E18E6BA62A6A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Main Types of Credit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</a:pPr>
            <a:r>
              <a:rPr lang="en-US" altLang="en-US" dirty="0"/>
              <a:t>What is a credit card</a:t>
            </a:r>
            <a:r>
              <a:rPr lang="en-US" altLang="en-US" dirty="0" smtClean="0"/>
              <a:t>?</a:t>
            </a:r>
          </a:p>
          <a:p>
            <a:pPr marL="342900" lvl="1" indent="0">
              <a:lnSpc>
                <a:spcPct val="90000"/>
              </a:lnSpc>
            </a:pPr>
            <a:r>
              <a:rPr lang="en-US" altLang="en-US" dirty="0" smtClean="0"/>
              <a:t> Allows </a:t>
            </a:r>
            <a:r>
              <a:rPr lang="en-US" altLang="en-US" dirty="0"/>
              <a:t>debtors (customers) to receive goods and services from suppliers (creditor) using credit cards and pay for them later.</a:t>
            </a:r>
          </a:p>
          <a:p>
            <a:pPr marL="0" indent="0">
              <a:lnSpc>
                <a:spcPct val="90000"/>
              </a:lnSpc>
            </a:pPr>
            <a:endParaRPr lang="en-US" altLang="en-US" dirty="0" smtClean="0"/>
          </a:p>
          <a:p>
            <a:pPr marL="0" indent="0">
              <a:lnSpc>
                <a:spcPct val="90000"/>
              </a:lnSpc>
            </a:pPr>
            <a:r>
              <a:rPr lang="en-US" altLang="en-US" dirty="0" smtClean="0"/>
              <a:t>What </a:t>
            </a:r>
            <a:r>
              <a:rPr lang="en-US" altLang="en-US" dirty="0"/>
              <a:t>are some examples of a credit card?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Bank - </a:t>
            </a:r>
            <a:r>
              <a:rPr lang="en-US" altLang="en-US" dirty="0" err="1"/>
              <a:t>Mastercard</a:t>
            </a:r>
            <a:r>
              <a:rPr lang="en-US" altLang="en-US" dirty="0"/>
              <a:t> and VISA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Travel and Entertainment - American Express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Oil company - BP Oil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Retail store - Belk</a:t>
            </a:r>
          </a:p>
          <a:p>
            <a:pPr marL="402336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243A003-64BE-4CC3-90B7-E60A8E249E50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6976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Main Types of Credit continued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66440" y="2514600"/>
            <a:ext cx="6343201" cy="3530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What is an installment sales credit</a:t>
            </a:r>
            <a:r>
              <a:rPr lang="en-US" altLang="en-US" dirty="0" smtClean="0"/>
              <a:t>? - </a:t>
            </a:r>
            <a:r>
              <a:rPr lang="en-US" altLang="en-US" dirty="0"/>
              <a:t>contract issued by the seller that requires intermittent payments at specified times such as bi-weekly or monthly</a:t>
            </a:r>
            <a:r>
              <a:rPr lang="en-US" altLang="en-US" dirty="0" smtClean="0"/>
              <a:t>. </a:t>
            </a: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What is an example</a:t>
            </a:r>
            <a:r>
              <a:rPr lang="en-US" altLang="en-US" dirty="0" smtClean="0"/>
              <a:t>? – Rooms to Go Furniture Store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What is a consumer loan</a:t>
            </a:r>
            <a:r>
              <a:rPr lang="en-US" altLang="en-US" dirty="0" smtClean="0"/>
              <a:t>? – require debtors to make monthly payments of a specified amount for a period of time</a:t>
            </a: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What is an example</a:t>
            </a:r>
            <a:r>
              <a:rPr lang="en-US" altLang="en-US" dirty="0" smtClean="0"/>
              <a:t>? – Borrowing $1000 from a bank and agreeing to make $100 payments for ten months</a:t>
            </a: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45DA43E-254E-40FB-A27C-753DE7DAAE48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Main Types of Credit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What is a promissory note? </a:t>
            </a:r>
            <a:r>
              <a:rPr lang="en-US" altLang="en-US" dirty="0" smtClean="0"/>
              <a:t>- </a:t>
            </a:r>
            <a:r>
              <a:rPr lang="en-US" altLang="en-US" dirty="0"/>
              <a:t>a written promise to repay based on a debtor’s excellent credit history.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Why is collateral or a cosigner used</a:t>
            </a:r>
            <a:r>
              <a:rPr lang="en-US" altLang="en-US" dirty="0" smtClean="0"/>
              <a:t>? - </a:t>
            </a:r>
            <a:r>
              <a:rPr lang="en-US" altLang="en-US" dirty="0"/>
              <a:t>The lender may need some guarantee that you will repay or to know that someone will be responsible for the loan.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243A003-64BE-4CC3-90B7-E60A8E249E50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73630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2616</TotalTime>
  <Words>2500</Words>
  <Application>Microsoft Office PowerPoint</Application>
  <PresentationFormat>On-screen Show (4:3)</PresentationFormat>
  <Paragraphs>365</Paragraphs>
  <Slides>31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Calibri</vt:lpstr>
      <vt:lpstr>Ion Boardroom</vt:lpstr>
      <vt:lpstr>Essential Standard 5.00</vt:lpstr>
      <vt:lpstr>Objective 5.01</vt:lpstr>
      <vt:lpstr>Topics</vt:lpstr>
      <vt:lpstr>Main types of credit</vt:lpstr>
      <vt:lpstr>Main Types of Credit</vt:lpstr>
      <vt:lpstr>Main Types of Credit continued</vt:lpstr>
      <vt:lpstr>Main Types of Credit continued</vt:lpstr>
      <vt:lpstr>Main Types of Credit continued</vt:lpstr>
      <vt:lpstr>Main Types of Credit continued</vt:lpstr>
      <vt:lpstr>Common advantages and disadvantages of businesses using credit</vt:lpstr>
      <vt:lpstr>Common Advantages of Businesses Using Credit</vt:lpstr>
      <vt:lpstr>Common Disadvantages Businesses Using Credit</vt:lpstr>
      <vt:lpstr>Cost of credit</vt:lpstr>
      <vt:lpstr>Cost of Credit continued</vt:lpstr>
      <vt:lpstr>Cost of Credit continued</vt:lpstr>
      <vt:lpstr>Cost of Credit continued</vt:lpstr>
      <vt:lpstr>Factors and Documents</vt:lpstr>
      <vt:lpstr>Factors for Granting Credit</vt:lpstr>
      <vt:lpstr>Factors for Granting Credit</vt:lpstr>
      <vt:lpstr>Factors for Granting Credit</vt:lpstr>
      <vt:lpstr>Factors for Granting Credit</vt:lpstr>
      <vt:lpstr>Main Factors Examined for Granting Credit continued</vt:lpstr>
      <vt:lpstr>Credit Documents</vt:lpstr>
      <vt:lpstr>Credit Documents</vt:lpstr>
      <vt:lpstr>Credit Regulations and Assistance </vt:lpstr>
      <vt:lpstr>Credit Regulations </vt:lpstr>
      <vt:lpstr>Credit Regulations continued </vt:lpstr>
      <vt:lpstr>Credit Regulations continued </vt:lpstr>
      <vt:lpstr>Credit Regulations continued </vt:lpstr>
      <vt:lpstr>Credit Regulations continued </vt:lpstr>
      <vt:lpstr>Credit Assistance</vt:lpstr>
    </vt:vector>
  </TitlesOfParts>
  <Company>North Lenoir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Credit: The Promise to Pay</dc:title>
  <dc:creator>Wanda</dc:creator>
  <cp:lastModifiedBy>Sean Gibbons</cp:lastModifiedBy>
  <cp:revision>128</cp:revision>
  <dcterms:created xsi:type="dcterms:W3CDTF">2009-03-29T01:49:59Z</dcterms:created>
  <dcterms:modified xsi:type="dcterms:W3CDTF">2015-12-03T13:43:37Z</dcterms:modified>
</cp:coreProperties>
</file>