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BFB9D-D303-46C5-84F0-7584E6913F94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A553-8D57-4188-AA92-FDC17AE07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DD500-A4B1-4031-9A84-DF1549DFFD4F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5B31-1E6D-47A6-AEE6-80273C62B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34A16-53B3-4BB3-956F-990E522BC3D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08D3-0D50-4E49-B139-51A4E78C0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5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43CC-0C10-4F29-ABC7-016B91507C24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2377-AC40-4131-81A8-5D4FF79BD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157A-F958-4FD5-AC8E-CE0CABF19A22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17F8-9AA9-495D-98B2-B8A69D5B5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C8C9-F327-438E-ACB1-3E16B4131DB4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8F60-854D-4E32-9918-0B273A16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63ED-B24D-40FA-ADBF-5ECFC2BA7CC2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C598-4816-44F5-8E90-6FA14CAA2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FAC7-FE57-4B65-927F-236303157AD9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0CF6-841A-41FB-8657-A8088DBC4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5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1917-28CC-4337-98EF-3E96BB1DEC59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8AC2-E983-4045-ADF9-22D6D939A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0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5D5E-3012-4D18-83BC-847F7A6DC45C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ECD2-E392-48C8-9A76-68112014F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4982-2347-4581-8BF3-A469EC19FBB8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EDB8-B301-416B-9CE3-DF12DDB18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3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DE68B-ADEB-4229-BB8F-4B07E207B312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AA647-728F-484A-BD05-1D08A2CC7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3" r:id="rId7"/>
    <p:sldLayoutId id="2147483704" r:id="rId8"/>
    <p:sldLayoutId id="2147483713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315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Mail Merge in Word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29200"/>
            <a:ext cx="6400800" cy="762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Created by: Jennifer Tyndall, Spring Creek High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168275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438400"/>
            <a:ext cx="5486400" cy="3124200"/>
          </a:xfrm>
        </p:spPr>
        <p:txBody>
          <a:bodyPr/>
          <a:lstStyle/>
          <a:p>
            <a:r>
              <a:rPr lang="en-US" sz="2000" dirty="0" smtClean="0">
                <a:latin typeface="Century Schoolbook" pitchFamily="18" charset="0"/>
              </a:rPr>
              <a:t>This is the “editing” step of the Mail Merge Wizard </a:t>
            </a:r>
          </a:p>
          <a:p>
            <a:r>
              <a:rPr lang="en-US" sz="2000" dirty="0" smtClean="0">
                <a:latin typeface="Century Schoolbook" pitchFamily="18" charset="0"/>
              </a:rPr>
              <a:t>Once completing the merge, it is more difficult to make changes so it is important to proofread all letters in this step</a:t>
            </a:r>
          </a:p>
          <a:p>
            <a:r>
              <a:rPr lang="en-US" sz="2000" dirty="0" smtClean="0">
                <a:latin typeface="Century Schoolbook" pitchFamily="18" charset="0"/>
              </a:rPr>
              <a:t>Then click “Next: Complete the merge”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1725613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3657600" cy="3581400"/>
          </a:xfrm>
        </p:spPr>
        <p:txBody>
          <a:bodyPr/>
          <a:lstStyle/>
          <a:p>
            <a:r>
              <a:rPr lang="en-US" sz="1600" dirty="0" smtClean="0">
                <a:latin typeface="Century Schoolbook" pitchFamily="18" charset="0"/>
              </a:rPr>
              <a:t>In this final step, you can print or save your letters</a:t>
            </a:r>
          </a:p>
          <a:p>
            <a:r>
              <a:rPr lang="en-US" sz="1600" dirty="0" smtClean="0">
                <a:latin typeface="Century Schoolbook" pitchFamily="18" charset="0"/>
              </a:rPr>
              <a:t>“</a:t>
            </a:r>
            <a:r>
              <a:rPr lang="en-US" sz="1600" u="sng" dirty="0" smtClean="0">
                <a:latin typeface="Century Schoolbook" pitchFamily="18" charset="0"/>
              </a:rPr>
              <a:t>Print</a:t>
            </a:r>
            <a:r>
              <a:rPr lang="en-US" sz="1600" dirty="0" smtClean="0">
                <a:latin typeface="Century Schoolbook" pitchFamily="18" charset="0"/>
              </a:rPr>
              <a:t>” – merges your documents to the printer</a:t>
            </a:r>
          </a:p>
          <a:p>
            <a:r>
              <a:rPr lang="en-US" sz="1600" dirty="0" smtClean="0">
                <a:latin typeface="Century Schoolbook" pitchFamily="18" charset="0"/>
              </a:rPr>
              <a:t>“</a:t>
            </a:r>
            <a:r>
              <a:rPr lang="en-US" sz="1600" u="sng" dirty="0" smtClean="0">
                <a:latin typeface="Century Schoolbook" pitchFamily="18" charset="0"/>
              </a:rPr>
              <a:t>Edit individual letters</a:t>
            </a:r>
            <a:r>
              <a:rPr lang="en-US" sz="1600" dirty="0" smtClean="0">
                <a:latin typeface="Century Schoolbook" pitchFamily="18" charset="0"/>
              </a:rPr>
              <a:t>” – allows you to change/edit your letter and save them</a:t>
            </a:r>
          </a:p>
          <a:p>
            <a:pPr lvl="1"/>
            <a:r>
              <a:rPr lang="en-US" sz="1400" dirty="0" smtClean="0">
                <a:latin typeface="Century Schoolbook" pitchFamily="18" charset="0"/>
              </a:rPr>
              <a:t>If you have 20 recipients in your list, you will see 20 pages of letters in this step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6025"/>
            <a:ext cx="155416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0150"/>
            <a:ext cx="155416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mail merge?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505200"/>
          </a:xfrm>
        </p:spPr>
        <p:txBody>
          <a:bodyPr rtlCol="0">
            <a:normAutofit fontScale="925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>
                <a:latin typeface="Century Schoolbook" pitchFamily="18" charset="0"/>
              </a:rPr>
              <a:t>Businesses and organizations often want to send the same letter to several people (mass mailings</a:t>
            </a:r>
            <a:r>
              <a:rPr lang="en-US" dirty="0" smtClean="0">
                <a:latin typeface="Century Schoolbook" pitchFamily="18" charset="0"/>
              </a:rPr>
              <a:t>)</a:t>
            </a:r>
            <a:endParaRPr lang="en-US" dirty="0">
              <a:latin typeface="Century Schoolbook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entury Schoolbook" pitchFamily="18" charset="0"/>
              </a:rPr>
              <a:t>Ex: credit card </a:t>
            </a:r>
            <a:r>
              <a:rPr lang="en-US" dirty="0" smtClean="0">
                <a:latin typeface="Century Schoolbook" pitchFamily="18" charset="0"/>
              </a:rPr>
              <a:t>applications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>
                <a:latin typeface="Century Schoolbook" pitchFamily="18" charset="0"/>
              </a:rPr>
              <a:t>Mail merging combines a word processing document with a data </a:t>
            </a:r>
            <a:r>
              <a:rPr lang="en-US" dirty="0" smtClean="0">
                <a:latin typeface="Century Schoolbook" pitchFamily="18" charset="0"/>
              </a:rPr>
              <a:t>source</a:t>
            </a:r>
            <a:endParaRPr lang="en-US" dirty="0">
              <a:latin typeface="Century Schoolbook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entury Schoolbook" pitchFamily="18" charset="0"/>
              </a:rPr>
              <a:t>Data Source: List </a:t>
            </a:r>
            <a:r>
              <a:rPr lang="en-US" dirty="0">
                <a:latin typeface="Century Schoolbook" pitchFamily="18" charset="0"/>
              </a:rPr>
              <a:t>of names and addresses to produce personalized </a:t>
            </a:r>
            <a:r>
              <a:rPr lang="en-US" dirty="0" smtClean="0">
                <a:latin typeface="Century Schoolbook" pitchFamily="18" charset="0"/>
              </a:rPr>
              <a:t>documents</a:t>
            </a:r>
            <a:endParaRPr lang="en-US" dirty="0">
              <a:latin typeface="Century Schoolbook" pitchFamily="18" charset="0"/>
            </a:endParaRP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>
                <a:latin typeface="Century Schoolbook" pitchFamily="18" charset="0"/>
              </a:rPr>
              <a:t>Hundreds of individual letters, certificates, labels, and envelopes can be created with just two </a:t>
            </a:r>
            <a:r>
              <a:rPr lang="en-US" dirty="0" smtClean="0">
                <a:latin typeface="Century Schoolbook" pitchFamily="18" charset="0"/>
              </a:rPr>
              <a:t>documents (improved </a:t>
            </a:r>
            <a:endParaRPr lang="en-US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Mail merge includes: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850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u="sng" dirty="0">
                <a:latin typeface="Century Schoolbook" pitchFamily="18" charset="0"/>
              </a:rPr>
              <a:t>Main document</a:t>
            </a:r>
            <a:r>
              <a:rPr lang="en-US" sz="2800" dirty="0">
                <a:latin typeface="Century Schoolbook" pitchFamily="18" charset="0"/>
              </a:rPr>
              <a:t>:  Contains special mail merge fields that act as placeholders for the recipient’s name and </a:t>
            </a:r>
            <a:r>
              <a:rPr lang="en-US" sz="2800" dirty="0" smtClean="0">
                <a:latin typeface="Century Schoolbook" pitchFamily="18" charset="0"/>
              </a:rPr>
              <a:t>address</a:t>
            </a:r>
            <a:endParaRPr lang="en-US" sz="2800" dirty="0">
              <a:latin typeface="Century Schoolbook" pitchFamily="18" charset="0"/>
            </a:endParaRP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u="sng" dirty="0" smtClean="0">
                <a:latin typeface="Century Schoolbook" pitchFamily="18" charset="0"/>
              </a:rPr>
              <a:t>Data </a:t>
            </a:r>
            <a:r>
              <a:rPr lang="en-US" sz="2800" u="sng" dirty="0">
                <a:latin typeface="Century Schoolbook" pitchFamily="18" charset="0"/>
              </a:rPr>
              <a:t>Source</a:t>
            </a:r>
            <a:r>
              <a:rPr lang="en-US" sz="2800" dirty="0">
                <a:latin typeface="Century Schoolbook" pitchFamily="18" charset="0"/>
              </a:rPr>
              <a:t>:  Lists the specific recipient </a:t>
            </a:r>
            <a:r>
              <a:rPr lang="en-US" sz="2800" dirty="0" smtClean="0">
                <a:latin typeface="Century Schoolbook" pitchFamily="18" charset="0"/>
              </a:rPr>
              <a:t>information</a:t>
            </a:r>
            <a:endParaRPr lang="en-US" sz="2800" dirty="0">
              <a:latin typeface="Century Schoolbook" pitchFamily="18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638800"/>
            <a:ext cx="913923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Mail merge wizard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en-US" smtClean="0">
                <a:latin typeface="Century Schoolbook" pitchFamily="18" charset="0"/>
              </a:rPr>
              <a:t>Wizards are similar to templates, but there are step-by-step instructions (in numerical order)</a:t>
            </a:r>
          </a:p>
          <a:p>
            <a:r>
              <a:rPr lang="en-US" b="1" smtClean="0">
                <a:latin typeface="Century Schoolbook" pitchFamily="18" charset="0"/>
              </a:rPr>
              <a:t>Mailings Ribbon</a:t>
            </a:r>
            <a:r>
              <a:rPr lang="en-US" smtClean="0">
                <a:latin typeface="Century Schoolbook" pitchFamily="18" charset="0"/>
              </a:rPr>
              <a:t>, click on </a:t>
            </a:r>
            <a:r>
              <a:rPr lang="en-US" u="sng" smtClean="0">
                <a:latin typeface="Century Schoolbook" pitchFamily="18" charset="0"/>
              </a:rPr>
              <a:t>Start Mail Merge</a:t>
            </a:r>
            <a:r>
              <a:rPr lang="en-US" smtClean="0">
                <a:latin typeface="Century Schoolbook" pitchFamily="18" charset="0"/>
              </a:rPr>
              <a:t>, “Step by Step Mail Merge Wizard”</a:t>
            </a:r>
          </a:p>
          <a:p>
            <a:endParaRPr lang="en-US" smtClean="0">
              <a:latin typeface="Century Schoolbook" pitchFamily="18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876800"/>
            <a:ext cx="53228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2133600"/>
            <a:ext cx="3854450" cy="3124200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Mail Merge Dialog Box will appear on the right side of your document window</a:t>
            </a:r>
          </a:p>
          <a:p>
            <a:r>
              <a:rPr lang="en-US" dirty="0" smtClean="0">
                <a:latin typeface="Century Schoolbook" pitchFamily="18" charset="0"/>
              </a:rPr>
              <a:t>Select the type of document you will be working with (usually letters)</a:t>
            </a:r>
          </a:p>
          <a:p>
            <a:r>
              <a:rPr lang="en-US" dirty="0" smtClean="0">
                <a:latin typeface="Century Schoolbook" pitchFamily="18" charset="0"/>
              </a:rPr>
              <a:t>Then click “Next: Starting Document”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362200"/>
            <a:ext cx="33909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438400"/>
            <a:ext cx="4140200" cy="3124200"/>
          </a:xfrm>
        </p:spPr>
        <p:txBody>
          <a:bodyPr rtlCol="0">
            <a:no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1600" dirty="0">
                <a:latin typeface="Century Schoolbook" pitchFamily="18" charset="0"/>
              </a:rPr>
              <a:t>In this step, you will be provided with different options to create </a:t>
            </a:r>
            <a:r>
              <a:rPr lang="en-US" sz="1600" dirty="0" smtClean="0">
                <a:latin typeface="Century Schoolbook" pitchFamily="18" charset="0"/>
              </a:rPr>
              <a:t>Letters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1600" dirty="0" smtClean="0">
                <a:latin typeface="Century Schoolbook" pitchFamily="18" charset="0"/>
              </a:rPr>
              <a:t>“</a:t>
            </a:r>
            <a:r>
              <a:rPr lang="en-US" sz="1600" u="sng" dirty="0" smtClean="0">
                <a:latin typeface="Century Schoolbook" pitchFamily="18" charset="0"/>
              </a:rPr>
              <a:t>Use the current document</a:t>
            </a:r>
            <a:r>
              <a:rPr lang="en-US" sz="1600" dirty="0" smtClean="0">
                <a:latin typeface="Century Schoolbook" pitchFamily="18" charset="0"/>
              </a:rPr>
              <a:t>” – you want to type your own letter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1600" dirty="0" smtClean="0">
                <a:latin typeface="Century Schoolbook" pitchFamily="18" charset="0"/>
              </a:rPr>
              <a:t>“</a:t>
            </a:r>
            <a:r>
              <a:rPr lang="en-US" sz="1600" u="sng" dirty="0" smtClean="0">
                <a:latin typeface="Century Schoolbook" pitchFamily="18" charset="0"/>
              </a:rPr>
              <a:t>Start from a template</a:t>
            </a:r>
            <a:r>
              <a:rPr lang="en-US" sz="1600" dirty="0" smtClean="0">
                <a:latin typeface="Century Schoolbook" pitchFamily="18" charset="0"/>
              </a:rPr>
              <a:t>” – select templates from the computer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1600" dirty="0" smtClean="0">
                <a:latin typeface="Century Schoolbook" pitchFamily="18" charset="0"/>
              </a:rPr>
              <a:t>Then click “Next: Select Recipients”</a:t>
            </a:r>
            <a:endParaRPr lang="en-US" sz="1600" dirty="0">
              <a:latin typeface="Century Schoolboo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Step 2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868613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438400"/>
            <a:ext cx="4038600" cy="3581400"/>
          </a:xfrm>
        </p:spPr>
        <p:txBody>
          <a:bodyPr rtlCol="0">
            <a:normAutofit fontScale="70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100" dirty="0" smtClean="0">
                <a:latin typeface="Century Schoolbook" pitchFamily="18" charset="0"/>
              </a:rPr>
              <a:t>“</a:t>
            </a:r>
            <a:r>
              <a:rPr lang="en-US" sz="2100" u="sng" dirty="0" smtClean="0">
                <a:latin typeface="Century Schoolbook" pitchFamily="18" charset="0"/>
              </a:rPr>
              <a:t>Use an existing list</a:t>
            </a:r>
            <a:r>
              <a:rPr lang="en-US" sz="2100" dirty="0" smtClean="0">
                <a:latin typeface="Century Schoolbook" pitchFamily="18" charset="0"/>
              </a:rPr>
              <a:t>” – database of names and additional information saved on the computer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100" dirty="0" smtClean="0">
                <a:latin typeface="Century Schoolbook" pitchFamily="18" charset="0"/>
              </a:rPr>
              <a:t>“</a:t>
            </a:r>
            <a:r>
              <a:rPr lang="en-US" sz="2100" u="sng" dirty="0" smtClean="0">
                <a:latin typeface="Century Schoolbook" pitchFamily="18" charset="0"/>
              </a:rPr>
              <a:t>Select from Outlook contacts</a:t>
            </a:r>
            <a:r>
              <a:rPr lang="en-US" sz="2100" dirty="0" smtClean="0">
                <a:latin typeface="Century Schoolbook" pitchFamily="18" charset="0"/>
              </a:rPr>
              <a:t>” – must have MS Outlook configured (email)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100" dirty="0" smtClean="0">
                <a:latin typeface="Century Schoolbook" pitchFamily="18" charset="0"/>
              </a:rPr>
              <a:t>“</a:t>
            </a:r>
            <a:r>
              <a:rPr lang="en-US" sz="2100" u="sng" dirty="0" smtClean="0">
                <a:latin typeface="Century Schoolbook" pitchFamily="18" charset="0"/>
              </a:rPr>
              <a:t>Type a new list</a:t>
            </a:r>
            <a:r>
              <a:rPr lang="en-US" sz="2100" dirty="0" smtClean="0">
                <a:latin typeface="Century Schoolbook" pitchFamily="18" charset="0"/>
              </a:rPr>
              <a:t>” – key your names and additional information directly into the wizard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100" b="1" u="sng" dirty="0" smtClean="0">
                <a:latin typeface="Century Schoolbook" pitchFamily="18" charset="0"/>
              </a:rPr>
              <a:t>**NOTE: To add custom fields, select the “Customize Columns” then “Add” 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 smtClean="0">
              <a:latin typeface="Century Schoolboo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4975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41388" y="1527175"/>
            <a:ext cx="3124200" cy="3832225"/>
          </a:xfrm>
        </p:spPr>
        <p:txBody>
          <a:bodyPr/>
          <a:lstStyle/>
          <a:p>
            <a:r>
              <a:rPr lang="en-US" smtClean="0">
                <a:latin typeface="Century Schoolbook" pitchFamily="18" charset="0"/>
              </a:rPr>
              <a:t>After selecting or keying your list, the “Mail Merge Recipients” Dialog box will appear</a:t>
            </a:r>
          </a:p>
          <a:p>
            <a:r>
              <a:rPr lang="en-US" smtClean="0">
                <a:latin typeface="Century Schoolbook" pitchFamily="18" charset="0"/>
              </a:rPr>
              <a:t>Add, change, or sort your list using the options</a:t>
            </a:r>
          </a:p>
          <a:p>
            <a:r>
              <a:rPr lang="en-US" smtClean="0">
                <a:latin typeface="Century Schoolbook" pitchFamily="18" charset="0"/>
              </a:rPr>
              <a:t>Click “OK”</a:t>
            </a:r>
          </a:p>
          <a:p>
            <a:r>
              <a:rPr lang="en-US" smtClean="0">
                <a:latin typeface="Century Schoolbook" pitchFamily="18" charset="0"/>
              </a:rPr>
              <a:t>Click “Next: Write your letter”</a:t>
            </a:r>
          </a:p>
          <a:p>
            <a:endParaRPr lang="en-US" sz="2000" smtClean="0">
              <a:latin typeface="Century Schoolbook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81188"/>
            <a:ext cx="4111625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16" y="1134423"/>
            <a:ext cx="16224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438400"/>
            <a:ext cx="5584516" cy="3124200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At this step, key your letter if you haven’t already done so</a:t>
            </a:r>
          </a:p>
          <a:p>
            <a:r>
              <a:rPr lang="en-US" dirty="0" smtClean="0">
                <a:latin typeface="Century Schoolbook" pitchFamily="18" charset="0"/>
              </a:rPr>
              <a:t>Add placeholders to your document using the options in this step</a:t>
            </a:r>
          </a:p>
          <a:p>
            <a:r>
              <a:rPr lang="en-US" dirty="0" smtClean="0">
                <a:latin typeface="Century Schoolbook" pitchFamily="18" charset="0"/>
              </a:rPr>
              <a:t>Placeholders allow you to address the same letter to multiple recipients</a:t>
            </a:r>
          </a:p>
          <a:p>
            <a:r>
              <a:rPr lang="en-US" dirty="0" smtClean="0">
                <a:latin typeface="Century Schoolbook" pitchFamily="18" charset="0"/>
              </a:rPr>
              <a:t>After keying your letter, click “Next: Preview your letters”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247</TotalTime>
  <Words>503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Mail Merge in Word 2010</vt:lpstr>
      <vt:lpstr>What is mail merge?</vt:lpstr>
      <vt:lpstr>Mail merge includes:</vt:lpstr>
      <vt:lpstr>Mail merge wizard</vt:lpstr>
      <vt:lpstr>Step 1</vt:lpstr>
      <vt:lpstr>       Step 2</vt:lpstr>
      <vt:lpstr>Step 3</vt:lpstr>
      <vt:lpstr>PowerPoint Presentation</vt:lpstr>
      <vt:lpstr>Step 4</vt:lpstr>
      <vt:lpstr>Step 5</vt:lpstr>
      <vt:lpstr>Step 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 Merge in Word 2010</dc:title>
  <dc:creator>Trey Helms</dc:creator>
  <cp:lastModifiedBy>Sean Gibbons</cp:lastModifiedBy>
  <cp:revision>12</cp:revision>
  <dcterms:created xsi:type="dcterms:W3CDTF">2010-09-28T15:54:24Z</dcterms:created>
  <dcterms:modified xsi:type="dcterms:W3CDTF">2013-11-06T16:38:36Z</dcterms:modified>
</cp:coreProperties>
</file>