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Interviews in Process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Main Office</c:v>
                </c:pt>
                <c:pt idx="1">
                  <c:v>Branches</c:v>
                </c:pt>
                <c:pt idx="2">
                  <c:v>Online</c:v>
                </c:pt>
                <c:pt idx="3">
                  <c:v>Phone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24</c:v>
                </c:pt>
                <c:pt idx="2">
                  <c:v>36</c:v>
                </c:pt>
                <c:pt idx="3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Interviews Completed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Main Office</c:v>
                </c:pt>
                <c:pt idx="1">
                  <c:v>Branches</c:v>
                </c:pt>
                <c:pt idx="2">
                  <c:v>Online</c:v>
                </c:pt>
                <c:pt idx="3">
                  <c:v>Phone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51</c:v>
                </c:pt>
                <c:pt idx="2">
                  <c:v>43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Data Analysis Underway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Main Office</c:v>
                </c:pt>
                <c:pt idx="1">
                  <c:v>Branches</c:v>
                </c:pt>
                <c:pt idx="2">
                  <c:v>Online</c:v>
                </c:pt>
                <c:pt idx="3">
                  <c:v>Phone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27</c:v>
                </c:pt>
                <c:pt idx="1">
                  <c:v>25</c:v>
                </c:pt>
                <c:pt idx="2">
                  <c:v>21</c:v>
                </c:pt>
                <c:pt idx="3">
                  <c:v>30</c:v>
                </c:pt>
              </c:numCache>
            </c:numRef>
          </c:val>
        </c:ser>
        <c:overlap val="100"/>
        <c:axId val="70246400"/>
        <c:axId val="70248320"/>
      </c:barChart>
      <c:catAx>
        <c:axId val="70246400"/>
        <c:scaling>
          <c:orientation val="minMax"/>
        </c:scaling>
        <c:axPos val="l"/>
        <c:tickLblPos val="nextTo"/>
        <c:crossAx val="70248320"/>
        <c:crosses val="autoZero"/>
        <c:auto val="1"/>
        <c:lblAlgn val="ctr"/>
        <c:lblOffset val="100"/>
      </c:catAx>
      <c:valAx>
        <c:axId val="70248320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70246400"/>
        <c:crosses val="autoZero"/>
        <c:crossBetween val="between"/>
        <c:minorUnit val="1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461C-A053-4B25-94D7-4987A673EFB3}" type="datetimeFigureOut">
              <a:rPr lang="en-US" smtClean="0"/>
              <a:pPr/>
              <a:t>12/26/2006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6CE0-214B-4F7D-9F58-D64C7C5CA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Woodgrove Bank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Project Update #2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Assess customer satisfaction in these areas:</a:t>
            </a:r>
          </a:p>
          <a:p>
            <a:r>
              <a:rPr lang="en-US" dirty="0" smtClean="0"/>
              <a:t>Customer service</a:t>
            </a:r>
          </a:p>
          <a:p>
            <a:pPr lvl="1"/>
            <a:r>
              <a:rPr lang="en-US" dirty="0" smtClean="0"/>
              <a:t>Tellers</a:t>
            </a:r>
          </a:p>
          <a:p>
            <a:pPr lvl="1"/>
            <a:r>
              <a:rPr lang="en-US" dirty="0" smtClean="0"/>
              <a:t>Branch managers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Speed</a:t>
            </a:r>
          </a:p>
          <a:p>
            <a:pPr>
              <a:buNone/>
            </a:pPr>
            <a:r>
              <a:rPr lang="en-US" dirty="0" smtClean="0"/>
              <a:t>Determine whether (and why) customers would:</a:t>
            </a:r>
          </a:p>
          <a:p>
            <a:r>
              <a:rPr lang="en-US" dirty="0" smtClean="0"/>
              <a:t>Change banks</a:t>
            </a:r>
          </a:p>
          <a:p>
            <a:r>
              <a:rPr lang="en-US" dirty="0" smtClean="0"/>
              <a:t>Reduce relationship with Woodgrove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Phone, mail, online surveys</a:t>
            </a:r>
          </a:p>
          <a:p>
            <a:r>
              <a:rPr lang="en-US" dirty="0" smtClean="0"/>
              <a:t>Focus on specific types of accounts and services</a:t>
            </a:r>
          </a:p>
          <a:p>
            <a:r>
              <a:rPr lang="en-US" dirty="0" smtClean="0"/>
              <a:t>Break out data on specific branches and employees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Survey current customers, breaking out data by:</a:t>
            </a:r>
          </a:p>
          <a:p>
            <a:pPr lvl="1"/>
            <a:r>
              <a:rPr lang="en-US" dirty="0" smtClean="0"/>
              <a:t>Age range</a:t>
            </a:r>
          </a:p>
          <a:p>
            <a:pPr lvl="1"/>
            <a:r>
              <a:rPr lang="en-US" dirty="0" smtClean="0"/>
              <a:t>Income level</a:t>
            </a:r>
          </a:p>
          <a:p>
            <a:pPr lvl="1"/>
            <a:r>
              <a:rPr lang="en-US" dirty="0" smtClean="0"/>
              <a:t>ZIP code</a:t>
            </a:r>
          </a:p>
          <a:p>
            <a:pPr lvl="1"/>
            <a:r>
              <a:rPr lang="en-US" dirty="0" smtClean="0"/>
              <a:t>Duration as customer</a:t>
            </a:r>
          </a:p>
          <a:p>
            <a:pPr lvl="1"/>
            <a:r>
              <a:rPr lang="en-US" dirty="0" smtClean="0"/>
              <a:t>Type of account(s)</a:t>
            </a:r>
          </a:p>
          <a:p>
            <a:pPr lvl="1"/>
            <a:r>
              <a:rPr lang="en-US" dirty="0" smtClean="0"/>
              <a:t>Most-used services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Survey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Woodgrove Bank Survey</vt:lpstr>
      <vt:lpstr>Goals of the Survey</vt:lpstr>
      <vt:lpstr>Survey Methods</vt:lpstr>
      <vt:lpstr>Current Survey Status</vt:lpstr>
    </vt:vector>
  </TitlesOfParts>
  <Company>docugistics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Woodgrove Bank Survey</dc:title>
  <dc:creator>Tim Huddleston</dc:creator>
  <cp:lastModifiedBy>Tim Huddleston</cp:lastModifiedBy>
  <cp:revision>3</cp:revision>
  <dcterms:created xsi:type="dcterms:W3CDTF">2006-12-26T16:46:23Z</dcterms:created>
  <dcterms:modified xsi:type="dcterms:W3CDTF">2006-12-26T19:53:20Z</dcterms:modified>
</cp:coreProperties>
</file>